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9" r:id="rId2"/>
    <p:sldId id="284" r:id="rId3"/>
    <p:sldId id="285" r:id="rId4"/>
    <p:sldId id="292" r:id="rId5"/>
    <p:sldId id="286" r:id="rId6"/>
    <p:sldId id="295" r:id="rId7"/>
    <p:sldId id="297" r:id="rId8"/>
    <p:sldId id="288" r:id="rId9"/>
    <p:sldId id="299" r:id="rId10"/>
    <p:sldId id="287" r:id="rId11"/>
    <p:sldId id="293" r:id="rId12"/>
    <p:sldId id="294" r:id="rId13"/>
    <p:sldId id="290"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2" d="100"/>
          <a:sy n="102" d="100"/>
        </p:scale>
        <p:origin x="9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F6FB0-5D1B-4B87-9457-ABEFB295017B}" type="datetimeFigureOut">
              <a:rPr lang="en-US" smtClean="0"/>
              <a:t>3/10/23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0F8DF-C76D-4ECB-8080-9A99656366CC}" type="slidenum">
              <a:rPr lang="en-US" smtClean="0"/>
              <a:t>‹#›</a:t>
            </a:fld>
            <a:endParaRPr lang="en-US"/>
          </a:p>
        </p:txBody>
      </p:sp>
    </p:spTree>
    <p:extLst>
      <p:ext uri="{BB962C8B-B14F-4D97-AF65-F5344CB8AC3E}">
        <p14:creationId xmlns:p14="http://schemas.microsoft.com/office/powerpoint/2010/main" val="933028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100efa96d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100efa96d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0259-4FE5-44AB-9E2E-47141EC6C9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1CFC0B-8C7E-4D22-A8AA-7C72500797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E392E9-5B6F-4FCD-8547-2234654BBDCA}"/>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5421BAF9-5894-46A0-BB75-DAC64A92D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899C4-FD84-4DDF-8514-2B05D08B95A4}"/>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121905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7072-4A43-4555-A848-DDCB486C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DD07B4-8375-41B1-9406-6EDFA1EB46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32FC7A-05BF-4753-82E0-0A44C92A1AFB}"/>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169C120A-E2DA-4352-9502-29AFC6BF2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FCB73-F913-4370-A3DB-81E4FE7560BD}"/>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1886974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B7E92-73F7-4AB0-BB1D-AEBE78D99E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1B72D-2CB4-4AE6-A73A-CD6B3E27F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B162C-B617-4270-AB30-49DFD5E041B6}"/>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BE4D8C24-FA73-477F-986D-86D348C78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FA0EC-C4BA-4271-992C-64DCDE607D52}"/>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55055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2943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3BAE-B057-4FA2-9FAC-80CE4E02B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D7F48-F798-408D-8FD1-2DB4E34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19412-BA5E-4AFC-8A1F-41E5EAC2476B}"/>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1C49DB23-674B-4434-95B4-1CDA2BAE5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25496-9009-466A-AF3C-28CF7F4EF200}"/>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203169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5460-84CF-46FF-86BF-08716EBAEB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446604-3532-4C44-AD73-DF4944B70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C7A5AB-9CB4-4376-950B-0F93DCE982F3}"/>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5D0935F7-0533-4918-9805-269026919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D6A58-9E67-4605-9C4F-802859D48AC1}"/>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261550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F6DDF-9BCB-4761-A416-DB9B94992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E9DCE-53C6-4F9B-B9DD-F0A79DA34B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3BE52-0D49-4D2A-9E58-CDC2AAF13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9A8DE4-3908-4891-9CD7-C910DC414194}"/>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6" name="Footer Placeholder 5">
            <a:extLst>
              <a:ext uri="{FF2B5EF4-FFF2-40B4-BE49-F238E27FC236}">
                <a16:creationId xmlns:a16="http://schemas.microsoft.com/office/drawing/2014/main" id="{25CF3C28-5CF0-4003-BADC-B92D6D7F8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36ACD-EFA6-49D0-A02F-520B4A0A9F09}"/>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421506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FD8F-8D84-472F-A6DE-A9474F0BE7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80B8-0EAE-4F37-A295-0AEA280040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93E833-A5BF-4EEE-82B2-0F7D4E62B7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18379-775A-44A1-8C4E-734CF29313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7EC02B-0126-4562-A805-777AA0E589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F644F6-C299-4D8C-BA12-21D8512FF58E}"/>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8" name="Footer Placeholder 7">
            <a:extLst>
              <a:ext uri="{FF2B5EF4-FFF2-40B4-BE49-F238E27FC236}">
                <a16:creationId xmlns:a16="http://schemas.microsoft.com/office/drawing/2014/main" id="{F85D9787-6FCB-4737-A16A-4BCC3ED028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494E41-80E2-43D6-98A3-E1680B345705}"/>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243461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F94F-D1F9-4ACE-BBDC-C0ECFA786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C8F63B-3F0C-4359-B9FC-0AFEEC8C5F86}"/>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4" name="Footer Placeholder 3">
            <a:extLst>
              <a:ext uri="{FF2B5EF4-FFF2-40B4-BE49-F238E27FC236}">
                <a16:creationId xmlns:a16="http://schemas.microsoft.com/office/drawing/2014/main" id="{9BD7FACD-4D0C-4B61-9155-6AB12BA21B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61C4A-1382-4F5F-AB17-8B3AE655BC51}"/>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389906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9F9B8-3227-45E1-BA6D-F86C583B42D6}"/>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3" name="Footer Placeholder 2">
            <a:extLst>
              <a:ext uri="{FF2B5EF4-FFF2-40B4-BE49-F238E27FC236}">
                <a16:creationId xmlns:a16="http://schemas.microsoft.com/office/drawing/2014/main" id="{09DB875B-78DB-457F-AE7E-39B19A94B6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2E4E1B-750F-45EC-8025-03CF9501616D}"/>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87005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9ACA-E9AB-461A-BE61-8CE414F07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6B2281-5131-4F97-8237-4244A5139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A38001-31BA-4563-8704-8488C1B3B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46335-535A-4F76-A70E-3069CF7FE850}"/>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6" name="Footer Placeholder 5">
            <a:extLst>
              <a:ext uri="{FF2B5EF4-FFF2-40B4-BE49-F238E27FC236}">
                <a16:creationId xmlns:a16="http://schemas.microsoft.com/office/drawing/2014/main" id="{125823E8-BEC2-47D8-9E3C-345E1C7A7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62C1F-8E6F-4B31-A63D-5F89EA4DA7BC}"/>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160171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F30A-5AB5-4BDB-906C-80B14B0CA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539E7-E026-4753-A2ED-58E9F09CC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D46C6D-ACB9-4143-ABFF-82EFC1E151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C9675-4BFD-4B88-977E-504D133882BA}"/>
              </a:ext>
            </a:extLst>
          </p:cNvPr>
          <p:cNvSpPr>
            <a:spLocks noGrp="1"/>
          </p:cNvSpPr>
          <p:nvPr>
            <p:ph type="dt" sz="half" idx="10"/>
          </p:nvPr>
        </p:nvSpPr>
        <p:spPr/>
        <p:txBody>
          <a:bodyPr/>
          <a:lstStyle/>
          <a:p>
            <a:fld id="{35784743-7487-4148-8A02-5D6A5DC6EE0B}" type="datetimeFigureOut">
              <a:rPr lang="en-US" smtClean="0"/>
              <a:t>3/10/23</a:t>
            </a:fld>
            <a:endParaRPr lang="en-US"/>
          </a:p>
        </p:txBody>
      </p:sp>
      <p:sp>
        <p:nvSpPr>
          <p:cNvPr id="6" name="Footer Placeholder 5">
            <a:extLst>
              <a:ext uri="{FF2B5EF4-FFF2-40B4-BE49-F238E27FC236}">
                <a16:creationId xmlns:a16="http://schemas.microsoft.com/office/drawing/2014/main" id="{C4A56A4E-FDFF-4ACD-BACA-C180D6A9D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5A0695-8EEC-4418-B64F-60D82D76D079}"/>
              </a:ext>
            </a:extLst>
          </p:cNvPr>
          <p:cNvSpPr>
            <a:spLocks noGrp="1"/>
          </p:cNvSpPr>
          <p:nvPr>
            <p:ph type="sldNum" sz="quarter" idx="12"/>
          </p:nvPr>
        </p:nvSpPr>
        <p:spPr/>
        <p:txBody>
          <a:bodyPr/>
          <a:lstStyle/>
          <a:p>
            <a:fld id="{5639AAC7-9D20-4E72-B934-56E280FA8DAE}" type="slidenum">
              <a:rPr lang="en-US" smtClean="0"/>
              <a:t>‹#›</a:t>
            </a:fld>
            <a:endParaRPr lang="en-US"/>
          </a:p>
        </p:txBody>
      </p:sp>
    </p:spTree>
    <p:extLst>
      <p:ext uri="{BB962C8B-B14F-4D97-AF65-F5344CB8AC3E}">
        <p14:creationId xmlns:p14="http://schemas.microsoft.com/office/powerpoint/2010/main" val="77077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91608-F6C2-4E19-8BD5-4157D1477D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9B0A5-C9B8-4A67-B2E2-0ED647DC7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B545E-9833-4EA7-9BAF-D8EB53F17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84743-7487-4148-8A02-5D6A5DC6EE0B}" type="datetimeFigureOut">
              <a:rPr lang="en-US" smtClean="0"/>
              <a:t>3/10/23</a:t>
            </a:fld>
            <a:endParaRPr lang="en-US"/>
          </a:p>
        </p:txBody>
      </p:sp>
      <p:sp>
        <p:nvSpPr>
          <p:cNvPr id="5" name="Footer Placeholder 4">
            <a:extLst>
              <a:ext uri="{FF2B5EF4-FFF2-40B4-BE49-F238E27FC236}">
                <a16:creationId xmlns:a16="http://schemas.microsoft.com/office/drawing/2014/main" id="{FDF83CA4-9468-4A63-85A1-6CC79A170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1028B-A118-4CF4-B75A-682DAA5C9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9AAC7-9D20-4E72-B934-56E280FA8DAE}" type="slidenum">
              <a:rPr lang="en-US" smtClean="0"/>
              <a:t>‹#›</a:t>
            </a:fld>
            <a:endParaRPr lang="en-US"/>
          </a:p>
        </p:txBody>
      </p:sp>
    </p:spTree>
    <p:extLst>
      <p:ext uri="{BB962C8B-B14F-4D97-AF65-F5344CB8AC3E}">
        <p14:creationId xmlns:p14="http://schemas.microsoft.com/office/powerpoint/2010/main" val="3095334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9.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8.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p:nvPr/>
        </p:nvSpPr>
        <p:spPr>
          <a:xfrm>
            <a:off x="5168800" y="4824833"/>
            <a:ext cx="7023200" cy="615513"/>
          </a:xfrm>
          <a:prstGeom prst="rect">
            <a:avLst/>
          </a:prstGeom>
          <a:noFill/>
          <a:ln>
            <a:noFill/>
          </a:ln>
        </p:spPr>
        <p:txBody>
          <a:bodyPr spcFirstLastPara="1" wrap="square" lIns="121900" tIns="121900" rIns="121900" bIns="121900" anchor="t" anchorCtr="0">
            <a:spAutoFit/>
          </a:bodyPr>
          <a:lstStyle/>
          <a:p>
            <a:pPr algn="r"/>
            <a:endParaRPr sz="2400" b="1">
              <a:solidFill>
                <a:schemeClr val="accent2"/>
              </a:solidFill>
              <a:latin typeface="Roboto"/>
              <a:ea typeface="Roboto"/>
              <a:cs typeface="Roboto"/>
              <a:sym typeface="Roboto"/>
            </a:endParaRPr>
          </a:p>
        </p:txBody>
      </p:sp>
      <p:pic>
        <p:nvPicPr>
          <p:cNvPr id="72" name="Google Shape;72;p14"/>
          <p:cNvPicPr preferRelativeResize="0"/>
          <p:nvPr/>
        </p:nvPicPr>
        <p:blipFill>
          <a:blip r:embed="rId3">
            <a:alphaModFix/>
          </a:blip>
          <a:stretch>
            <a:fillRect/>
          </a:stretch>
        </p:blipFill>
        <p:spPr>
          <a:xfrm>
            <a:off x="-3" y="0"/>
            <a:ext cx="12191997" cy="6858000"/>
          </a:xfrm>
          <a:prstGeom prst="rect">
            <a:avLst/>
          </a:prstGeom>
          <a:noFill/>
          <a:ln>
            <a:noFill/>
          </a:ln>
        </p:spPr>
      </p:pic>
      <p:pic>
        <p:nvPicPr>
          <p:cNvPr id="73" name="Google Shape;73;p14"/>
          <p:cNvPicPr preferRelativeResize="0"/>
          <p:nvPr/>
        </p:nvPicPr>
        <p:blipFill>
          <a:blip r:embed="rId4">
            <a:alphaModFix/>
          </a:blip>
          <a:stretch>
            <a:fillRect/>
          </a:stretch>
        </p:blipFill>
        <p:spPr>
          <a:xfrm>
            <a:off x="5161444" y="360667"/>
            <a:ext cx="1869101" cy="2423932"/>
          </a:xfrm>
          <a:prstGeom prst="rect">
            <a:avLst/>
          </a:prstGeom>
          <a:noFill/>
          <a:ln>
            <a:noFill/>
          </a:ln>
        </p:spPr>
      </p:pic>
    </p:spTree>
    <p:extLst>
      <p:ext uri="{BB962C8B-B14F-4D97-AF65-F5344CB8AC3E}">
        <p14:creationId xmlns:p14="http://schemas.microsoft.com/office/powerpoint/2010/main" val="268305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03CBB-0145-4B6E-B288-CC16D6724CCB}"/>
              </a:ext>
            </a:extLst>
          </p:cNvPr>
          <p:cNvSpPr>
            <a:spLocks noGrp="1"/>
          </p:cNvSpPr>
          <p:nvPr>
            <p:ph type="title"/>
          </p:nvPr>
        </p:nvSpPr>
        <p:spPr>
          <a:xfrm>
            <a:off x="4569414" y="183560"/>
            <a:ext cx="6870954" cy="940214"/>
          </a:xfrm>
        </p:spPr>
        <p:txBody>
          <a:bodyPr vert="horz" lIns="91440" tIns="45720" rIns="91440" bIns="45720" rtlCol="0" anchor="ctr">
            <a:normAutofit/>
          </a:bodyPr>
          <a:lstStyle/>
          <a:p>
            <a:r>
              <a:rPr lang="en-US" sz="4000" kern="1200">
                <a:solidFill>
                  <a:schemeClr val="tx1">
                    <a:lumMod val="75000"/>
                    <a:lumOff val="25000"/>
                  </a:schemeClr>
                </a:solidFill>
                <a:latin typeface="Optima" panose="02000503060000020004" pitchFamily="2" charset="0"/>
              </a:rPr>
              <a:t>OUR FLAGSHIP VINEYARD</a:t>
            </a:r>
          </a:p>
        </p:txBody>
      </p:sp>
      <p:pic>
        <p:nvPicPr>
          <p:cNvPr id="10" name="Picture 9" descr="A picture containing mountain, outdoor, plant, hillside&#10;&#10;Description automatically generated">
            <a:extLst>
              <a:ext uri="{FF2B5EF4-FFF2-40B4-BE49-F238E27FC236}">
                <a16:creationId xmlns:a16="http://schemas.microsoft.com/office/drawing/2014/main" id="{AFEB8302-E09B-8042-81FF-43321E58417D}"/>
              </a:ext>
            </a:extLst>
          </p:cNvPr>
          <p:cNvPicPr>
            <a:picLocks noChangeAspect="1"/>
          </p:cNvPicPr>
          <p:nvPr/>
        </p:nvPicPr>
        <p:blipFill rotWithShape="1">
          <a:blip r:embed="rId2">
            <a:extLst>
              <a:ext uri="{28A0092B-C50C-407E-A947-70E740481C1C}">
                <a14:useLocalDpi xmlns:a14="http://schemas.microsoft.com/office/drawing/2010/main" val="0"/>
              </a:ext>
            </a:extLst>
          </a:blip>
          <a:srcRect t="16735" r="3" b="5537"/>
          <a:stretch/>
        </p:blipFill>
        <p:spPr>
          <a:xfrm>
            <a:off x="20" y="1"/>
            <a:ext cx="4187091" cy="2164321"/>
          </a:xfrm>
          <a:prstGeom prst="rect">
            <a:avLst/>
          </a:prstGeom>
        </p:spPr>
      </p:pic>
      <p:pic>
        <p:nvPicPr>
          <p:cNvPr id="5" name="Picture 4" descr="A picture containing plant, fruit, grape, outdoor object&#10;&#10;Description automatically generated">
            <a:extLst>
              <a:ext uri="{FF2B5EF4-FFF2-40B4-BE49-F238E27FC236}">
                <a16:creationId xmlns:a16="http://schemas.microsoft.com/office/drawing/2014/main" id="{91871772-BF4F-1341-8A79-376AA0BA441D}"/>
              </a:ext>
            </a:extLst>
          </p:cNvPr>
          <p:cNvPicPr>
            <a:picLocks noChangeAspect="1"/>
          </p:cNvPicPr>
          <p:nvPr/>
        </p:nvPicPr>
        <p:blipFill rotWithShape="1">
          <a:blip r:embed="rId3">
            <a:extLst>
              <a:ext uri="{28A0092B-C50C-407E-A947-70E740481C1C}">
                <a14:useLocalDpi xmlns:a14="http://schemas.microsoft.com/office/drawing/2010/main" val="0"/>
              </a:ext>
            </a:extLst>
          </a:blip>
          <a:srcRect r="3" b="2011"/>
          <a:stretch/>
        </p:blipFill>
        <p:spPr>
          <a:xfrm>
            <a:off x="20" y="2342320"/>
            <a:ext cx="4187091" cy="2164321"/>
          </a:xfrm>
          <a:prstGeom prst="rect">
            <a:avLst/>
          </a:prstGeom>
        </p:spPr>
      </p:pic>
      <p:pic>
        <p:nvPicPr>
          <p:cNvPr id="8" name="Picture 7" descr="A person driving a tractor through a plantation&#10;&#10;Description automatically generated with medium confidence">
            <a:extLst>
              <a:ext uri="{FF2B5EF4-FFF2-40B4-BE49-F238E27FC236}">
                <a16:creationId xmlns:a16="http://schemas.microsoft.com/office/drawing/2014/main" id="{300433CC-3C82-7C4E-A81A-8FBFD66C3B74}"/>
              </a:ext>
            </a:extLst>
          </p:cNvPr>
          <p:cNvPicPr>
            <a:picLocks noChangeAspect="1"/>
          </p:cNvPicPr>
          <p:nvPr/>
        </p:nvPicPr>
        <p:blipFill rotWithShape="1">
          <a:blip r:embed="rId4">
            <a:extLst>
              <a:ext uri="{28A0092B-C50C-407E-A947-70E740481C1C}">
                <a14:useLocalDpi xmlns:a14="http://schemas.microsoft.com/office/drawing/2010/main" val="0"/>
              </a:ext>
            </a:extLst>
          </a:blip>
          <a:srcRect r="3" b="8108"/>
          <a:stretch/>
        </p:blipFill>
        <p:spPr>
          <a:xfrm>
            <a:off x="20" y="4693680"/>
            <a:ext cx="4187091" cy="2164321"/>
          </a:xfrm>
          <a:prstGeom prst="rect">
            <a:avLst/>
          </a:prstGeom>
        </p:spPr>
      </p:pic>
      <p:sp>
        <p:nvSpPr>
          <p:cNvPr id="12" name="TextBox 11">
            <a:extLst>
              <a:ext uri="{FF2B5EF4-FFF2-40B4-BE49-F238E27FC236}">
                <a16:creationId xmlns:a16="http://schemas.microsoft.com/office/drawing/2014/main" id="{ED9BE11F-4BFE-8248-AB5F-316AA751CF18}"/>
              </a:ext>
            </a:extLst>
          </p:cNvPr>
          <p:cNvSpPr txBox="1"/>
          <p:nvPr/>
        </p:nvSpPr>
        <p:spPr>
          <a:xfrm>
            <a:off x="7472679" y="866388"/>
            <a:ext cx="4038285" cy="646331"/>
          </a:xfrm>
          <a:prstGeom prst="rect">
            <a:avLst/>
          </a:prstGeom>
          <a:noFill/>
        </p:spPr>
        <p:txBody>
          <a:bodyPr wrap="none" rtlCol="0">
            <a:spAutoFit/>
          </a:bodyPr>
          <a:lstStyle/>
          <a:p>
            <a:r>
              <a:rPr lang="en-US" sz="3600" i="1">
                <a:solidFill>
                  <a:schemeClr val="tx1">
                    <a:lumMod val="75000"/>
                    <a:lumOff val="25000"/>
                  </a:schemeClr>
                </a:solidFill>
                <a:latin typeface="Optima" panose="02000503060000020004" pitchFamily="2" charset="0"/>
              </a:rPr>
              <a:t>Double D Vineyard</a:t>
            </a:r>
          </a:p>
        </p:txBody>
      </p:sp>
      <p:sp>
        <p:nvSpPr>
          <p:cNvPr id="19" name="TextBox 18">
            <a:extLst>
              <a:ext uri="{FF2B5EF4-FFF2-40B4-BE49-F238E27FC236}">
                <a16:creationId xmlns:a16="http://schemas.microsoft.com/office/drawing/2014/main" id="{F6E558B1-7B2D-8941-8E04-D20B2EA1E56D}"/>
              </a:ext>
            </a:extLst>
          </p:cNvPr>
          <p:cNvSpPr txBox="1"/>
          <p:nvPr/>
        </p:nvSpPr>
        <p:spPr>
          <a:xfrm>
            <a:off x="4569414" y="1848614"/>
            <a:ext cx="7475696" cy="1077218"/>
          </a:xfrm>
          <a:prstGeom prst="rect">
            <a:avLst/>
          </a:prstGeom>
          <a:noFill/>
        </p:spPr>
        <p:txBody>
          <a:bodyPr wrap="square" rtlCol="0">
            <a:spAutoFit/>
          </a:bodyPr>
          <a:lstStyle/>
          <a:p>
            <a:r>
              <a:rPr lang="en-US" sz="1600" dirty="0">
                <a:solidFill>
                  <a:schemeClr val="tx1">
                    <a:lumMod val="75000"/>
                    <a:lumOff val="25000"/>
                  </a:schemeClr>
                </a:solidFill>
                <a:latin typeface="Iowan Old Style Roman" panose="02040602040506020204" pitchFamily="18" charset="77"/>
              </a:rPr>
              <a:t>The flagship Double D Vineyard (named after the original “DD”— David </a:t>
            </a:r>
            <a:r>
              <a:rPr lang="en-US" sz="1600" dirty="0" err="1">
                <a:solidFill>
                  <a:schemeClr val="tx1">
                    <a:lumMod val="75000"/>
                    <a:lumOff val="25000"/>
                  </a:schemeClr>
                </a:solidFill>
                <a:latin typeface="Iowan Old Style Roman" panose="02040602040506020204" pitchFamily="18" charset="77"/>
              </a:rPr>
              <a:t>Dufenhorst</a:t>
            </a:r>
            <a:r>
              <a:rPr lang="en-US" sz="1600" dirty="0">
                <a:solidFill>
                  <a:schemeClr val="tx1">
                    <a:lumMod val="75000"/>
                    <a:lumOff val="25000"/>
                  </a:schemeClr>
                </a:solidFill>
                <a:latin typeface="Iowan Old Style Roman" panose="02040602040506020204" pitchFamily="18" charset="77"/>
              </a:rPr>
              <a:t>) has a north-facing slope with 55 acres of Bordeaux and </a:t>
            </a:r>
            <a:r>
              <a:rPr lang="en-US" sz="1600" dirty="0" err="1">
                <a:solidFill>
                  <a:schemeClr val="tx1">
                    <a:lumMod val="75000"/>
                    <a:lumOff val="25000"/>
                  </a:schemeClr>
                </a:solidFill>
                <a:latin typeface="Iowan Old Style Roman" panose="02040602040506020204" pitchFamily="18" charset="77"/>
              </a:rPr>
              <a:t>Rhône</a:t>
            </a:r>
            <a:r>
              <a:rPr lang="en-US" sz="1600" dirty="0">
                <a:solidFill>
                  <a:schemeClr val="tx1">
                    <a:lumMod val="75000"/>
                    <a:lumOff val="25000"/>
                  </a:schemeClr>
                </a:solidFill>
                <a:latin typeface="Iowan Old Style Roman" panose="02040602040506020204" pitchFamily="18" charset="77"/>
              </a:rPr>
              <a:t> varieties. This is one of the hottest sites in Washington State, with similar heat units to Red Mountain.</a:t>
            </a:r>
          </a:p>
        </p:txBody>
      </p:sp>
      <p:sp>
        <p:nvSpPr>
          <p:cNvPr id="20" name="TextBox 19">
            <a:extLst>
              <a:ext uri="{FF2B5EF4-FFF2-40B4-BE49-F238E27FC236}">
                <a16:creationId xmlns:a16="http://schemas.microsoft.com/office/drawing/2014/main" id="{E0BB7F96-3275-4A40-B317-022A0A5F65DB}"/>
              </a:ext>
            </a:extLst>
          </p:cNvPr>
          <p:cNvSpPr txBox="1"/>
          <p:nvPr/>
        </p:nvSpPr>
        <p:spPr>
          <a:xfrm>
            <a:off x="4569414" y="2925832"/>
            <a:ext cx="7475696" cy="3600986"/>
          </a:xfrm>
          <a:prstGeom prst="rect">
            <a:avLst/>
          </a:prstGeom>
          <a:noFill/>
        </p:spPr>
        <p:txBody>
          <a:bodyPr wrap="square" rtlCol="0">
            <a:spAutoFit/>
          </a:bodyPr>
          <a:lstStyle/>
          <a:p>
            <a:r>
              <a:rPr lang="en-US" b="1" dirty="0">
                <a:solidFill>
                  <a:schemeClr val="tx1">
                    <a:lumMod val="75000"/>
                    <a:lumOff val="25000"/>
                  </a:schemeClr>
                </a:solidFill>
                <a:latin typeface="Iowan Old Style" panose="02040602040506020204" pitchFamily="18" charset="77"/>
              </a:rPr>
              <a:t>Unique Geology:</a:t>
            </a:r>
            <a:br>
              <a:rPr lang="en-US" dirty="0">
                <a:solidFill>
                  <a:schemeClr val="tx1">
                    <a:lumMod val="75000"/>
                    <a:lumOff val="25000"/>
                  </a:schemeClr>
                </a:solidFill>
                <a:latin typeface="Iowan Old Style Roman" panose="02040602040506020204" pitchFamily="18" charset="77"/>
              </a:rPr>
            </a:br>
            <a:endParaRPr lang="en-US" dirty="0">
              <a:solidFill>
                <a:schemeClr val="tx1">
                  <a:lumMod val="75000"/>
                  <a:lumOff val="25000"/>
                </a:schemeClr>
              </a:solidFill>
              <a:latin typeface="Iowan Old Style Roman" panose="02040602040506020204" pitchFamily="18" charset="77"/>
            </a:endParaRPr>
          </a:p>
          <a:p>
            <a:pPr marL="285750" indent="-285750">
              <a:buFont typeface="Arial" panose="020B0604020202020204" pitchFamily="34" charset="0"/>
              <a:buChar char="•"/>
            </a:pPr>
            <a:r>
              <a:rPr lang="en-US" sz="1600" dirty="0">
                <a:solidFill>
                  <a:schemeClr val="tx1">
                    <a:lumMod val="75000"/>
                    <a:lumOff val="25000"/>
                  </a:schemeClr>
                </a:solidFill>
                <a:latin typeface="Iowan Old Style Roman" panose="02040602040506020204"/>
              </a:rPr>
              <a:t>Double D is a low-density vineyard situated riverside between Wenatchee and Chelan.</a:t>
            </a:r>
            <a:br>
              <a:rPr lang="en-US" sz="1600" dirty="0">
                <a:solidFill>
                  <a:schemeClr val="tx1">
                    <a:lumMod val="75000"/>
                    <a:lumOff val="25000"/>
                  </a:schemeClr>
                </a:solidFill>
                <a:latin typeface="Iowan Old Style Roman" panose="02040602040506020204"/>
              </a:rPr>
            </a:br>
            <a:endParaRPr lang="en-US" sz="1600" dirty="0">
              <a:solidFill>
                <a:schemeClr val="tx1">
                  <a:lumMod val="75000"/>
                  <a:lumOff val="25000"/>
                </a:schemeClr>
              </a:solidFill>
              <a:latin typeface="Iowan Old Style Roman" panose="02040602040506020204"/>
            </a:endParaRPr>
          </a:p>
          <a:p>
            <a:pPr marL="285750" indent="-285750">
              <a:buFont typeface="Arial" panose="020B0604020202020204" pitchFamily="34" charset="0"/>
              <a:buChar char="•"/>
            </a:pPr>
            <a:r>
              <a:rPr lang="en-US" sz="1600" dirty="0">
                <a:solidFill>
                  <a:schemeClr val="tx1">
                    <a:lumMod val="75000"/>
                    <a:lumOff val="25000"/>
                  </a:schemeClr>
                </a:solidFill>
                <a:latin typeface="Iowan Old Style Roman" panose="02040602040506020204"/>
              </a:rPr>
              <a:t>The bedrock is migmatite which is composed of metamorphosized tonalite that became gneiss in the Missoula Flood outwash process.</a:t>
            </a:r>
            <a:br>
              <a:rPr lang="en-US" sz="1600" dirty="0">
                <a:solidFill>
                  <a:schemeClr val="tx1">
                    <a:lumMod val="75000"/>
                    <a:lumOff val="25000"/>
                  </a:schemeClr>
                </a:solidFill>
                <a:latin typeface="Iowan Old Style Roman" panose="02040602040506020204"/>
              </a:rPr>
            </a:br>
            <a:endParaRPr lang="en-US" sz="1600" dirty="0">
              <a:solidFill>
                <a:schemeClr val="tx1">
                  <a:lumMod val="75000"/>
                  <a:lumOff val="25000"/>
                </a:schemeClr>
              </a:solidFill>
              <a:latin typeface="Iowan Old Style Roman" panose="02040602040506020204"/>
            </a:endParaRPr>
          </a:p>
          <a:p>
            <a:pPr marL="285750" indent="-285750">
              <a:buFont typeface="Arial" panose="020B0604020202020204" pitchFamily="34" charset="0"/>
              <a:buChar char="•"/>
            </a:pPr>
            <a:r>
              <a:rPr lang="en-US" sz="1600" dirty="0">
                <a:solidFill>
                  <a:schemeClr val="tx1">
                    <a:lumMod val="75000"/>
                    <a:lumOff val="25000"/>
                  </a:schemeClr>
                </a:solidFill>
                <a:latin typeface="Iowan Old Style Roman" panose="02040602040506020204"/>
              </a:rPr>
              <a:t>The elevation ranges from 740 to 900 feet.</a:t>
            </a:r>
            <a:br>
              <a:rPr lang="en-US" sz="1600" dirty="0">
                <a:solidFill>
                  <a:schemeClr val="tx1">
                    <a:lumMod val="75000"/>
                    <a:lumOff val="25000"/>
                  </a:schemeClr>
                </a:solidFill>
                <a:latin typeface="Iowan Old Style Roman" panose="02040602040506020204"/>
              </a:rPr>
            </a:br>
            <a:endParaRPr lang="en-US" sz="1600" dirty="0">
              <a:solidFill>
                <a:schemeClr val="tx1">
                  <a:lumMod val="75000"/>
                  <a:lumOff val="25000"/>
                </a:schemeClr>
              </a:solidFill>
              <a:latin typeface="Iowan Old Style Roman" panose="02040602040506020204"/>
            </a:endParaRPr>
          </a:p>
          <a:p>
            <a:pPr marL="285750" indent="-285750">
              <a:buFont typeface="Arial" panose="020B0604020202020204" pitchFamily="34" charset="0"/>
              <a:buChar char="•"/>
            </a:pPr>
            <a:r>
              <a:rPr lang="en-US" sz="1600" dirty="0">
                <a:solidFill>
                  <a:schemeClr val="tx1">
                    <a:lumMod val="75000"/>
                    <a:lumOff val="25000"/>
                  </a:schemeClr>
                </a:solidFill>
                <a:latin typeface="Iowan Old Style Roman" panose="02040602040506020204"/>
              </a:rPr>
              <a:t>DD’s soil type is defined as </a:t>
            </a:r>
            <a:r>
              <a:rPr lang="en-US" sz="1600" i="1" dirty="0" err="1">
                <a:solidFill>
                  <a:schemeClr val="tx1">
                    <a:lumMod val="75000"/>
                    <a:lumOff val="25000"/>
                  </a:schemeClr>
                </a:solidFill>
                <a:latin typeface="Iowan Old Style Roman" panose="02040602040506020204"/>
              </a:rPr>
              <a:t>pogue</a:t>
            </a:r>
            <a:r>
              <a:rPr lang="en-US" sz="1600" i="1" dirty="0">
                <a:solidFill>
                  <a:schemeClr val="tx1">
                    <a:lumMod val="75000"/>
                    <a:lumOff val="25000"/>
                  </a:schemeClr>
                </a:solidFill>
                <a:latin typeface="Iowan Old Style Roman" panose="02040602040506020204"/>
              </a:rPr>
              <a:t> cobble fine sandy loam</a:t>
            </a:r>
            <a:r>
              <a:rPr lang="en-US" sz="1600" dirty="0">
                <a:solidFill>
                  <a:schemeClr val="tx1">
                    <a:lumMod val="75000"/>
                    <a:lumOff val="25000"/>
                  </a:schemeClr>
                </a:solidFill>
                <a:latin typeface="Iowan Old Style Roman" panose="02040602040506020204"/>
              </a:rPr>
              <a:t>. As you walk the vineyard, you can see a myriad of cobblestones protruding from soils.</a:t>
            </a:r>
            <a:br>
              <a:rPr lang="en-US" sz="1600" dirty="0">
                <a:solidFill>
                  <a:schemeClr val="tx1">
                    <a:lumMod val="75000"/>
                    <a:lumOff val="25000"/>
                  </a:schemeClr>
                </a:solidFill>
                <a:latin typeface="Iowan Old Style Roman" panose="02040602040506020204"/>
              </a:rPr>
            </a:br>
            <a:endParaRPr lang="en-US" sz="1600" dirty="0">
              <a:solidFill>
                <a:schemeClr val="tx1">
                  <a:lumMod val="75000"/>
                  <a:lumOff val="25000"/>
                </a:schemeClr>
              </a:solidFill>
              <a:latin typeface="Iowan Old Style Roman" panose="02040602040506020204"/>
            </a:endParaRPr>
          </a:p>
          <a:p>
            <a:pPr marL="285750" indent="-285750">
              <a:buFont typeface="Arial" panose="020B0604020202020204" pitchFamily="34" charset="0"/>
              <a:buChar char="•"/>
            </a:pPr>
            <a:r>
              <a:rPr lang="en-US" sz="1600" dirty="0">
                <a:solidFill>
                  <a:schemeClr val="tx1">
                    <a:lumMod val="75000"/>
                    <a:lumOff val="25000"/>
                  </a:schemeClr>
                </a:solidFill>
                <a:latin typeface="Iowan Old Style Roman" panose="02040602040506020204"/>
              </a:rPr>
              <a:t>There is nowhere else in the world like it!</a:t>
            </a:r>
          </a:p>
        </p:txBody>
      </p:sp>
    </p:spTree>
    <p:extLst>
      <p:ext uri="{BB962C8B-B14F-4D97-AF65-F5344CB8AC3E}">
        <p14:creationId xmlns:p14="http://schemas.microsoft.com/office/powerpoint/2010/main" val="230542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19F601-BCE6-4DB4-B505-E6D35C5852D1}"/>
              </a:ext>
            </a:extLst>
          </p:cNvPr>
          <p:cNvSpPr txBox="1"/>
          <p:nvPr/>
        </p:nvSpPr>
        <p:spPr>
          <a:xfrm>
            <a:off x="3048000" y="3105835"/>
            <a:ext cx="6096000" cy="646331"/>
          </a:xfrm>
          <a:prstGeom prst="rect">
            <a:avLst/>
          </a:prstGeom>
          <a:noFill/>
        </p:spPr>
        <p:txBody>
          <a:bodyPr wrap="square">
            <a:spAutoFit/>
          </a:bodyPr>
          <a:lstStyle/>
          <a:p>
            <a:pPr algn="ctr"/>
            <a:r>
              <a:rPr lang="en-US" sz="1800">
                <a:solidFill>
                  <a:schemeClr val="bg1"/>
                </a:solidFill>
              </a:rPr>
              <a:t>“Just as vines dig roots deep into the soil, they’ve sunk those roots deep into us, too. This is our home”</a:t>
            </a:r>
          </a:p>
        </p:txBody>
      </p:sp>
      <p:sp>
        <p:nvSpPr>
          <p:cNvPr id="5" name="TextBox 4">
            <a:extLst>
              <a:ext uri="{FF2B5EF4-FFF2-40B4-BE49-F238E27FC236}">
                <a16:creationId xmlns:a16="http://schemas.microsoft.com/office/drawing/2014/main" id="{7DD5B743-30A8-44E4-95CD-B3236D8E9797}"/>
              </a:ext>
            </a:extLst>
          </p:cNvPr>
          <p:cNvSpPr txBox="1"/>
          <p:nvPr/>
        </p:nvSpPr>
        <p:spPr>
          <a:xfrm>
            <a:off x="3047505" y="3105835"/>
            <a:ext cx="6095010" cy="646331"/>
          </a:xfrm>
          <a:prstGeom prst="rect">
            <a:avLst/>
          </a:prstGeom>
          <a:noFill/>
        </p:spPr>
        <p:txBody>
          <a:bodyPr wrap="square">
            <a:spAutoFit/>
          </a:bodyPr>
          <a:lstStyle/>
          <a:p>
            <a:r>
              <a:rPr lang="en-US" sz="1800">
                <a:solidFill>
                  <a:schemeClr val="bg1"/>
                </a:solidFill>
              </a:rPr>
              <a:t>“Just as vines dig roots deep into the soil, they’ve sunk those roots deep into us, too. This is our home”</a:t>
            </a:r>
            <a:endParaRPr lang="en-US"/>
          </a:p>
        </p:txBody>
      </p:sp>
      <p:pic>
        <p:nvPicPr>
          <p:cNvPr id="11" name="Picture 10" descr="A vineyard in front of a mountain&#10;&#10;Description automatically generated with low confidence">
            <a:extLst>
              <a:ext uri="{FF2B5EF4-FFF2-40B4-BE49-F238E27FC236}">
                <a16:creationId xmlns:a16="http://schemas.microsoft.com/office/drawing/2014/main" id="{2AF26586-C7A0-4ACC-93A4-EF3FFF03B501}"/>
              </a:ext>
            </a:extLst>
          </p:cNvPr>
          <p:cNvPicPr>
            <a:picLocks noChangeAspect="1"/>
          </p:cNvPicPr>
          <p:nvPr/>
        </p:nvPicPr>
        <p:blipFill rotWithShape="1">
          <a:blip r:embed="rId2">
            <a:extLst>
              <a:ext uri="{28A0092B-C50C-407E-A947-70E740481C1C}">
                <a14:useLocalDpi xmlns:a14="http://schemas.microsoft.com/office/drawing/2010/main" val="0"/>
              </a:ext>
            </a:extLst>
          </a:blip>
          <a:srcRect r="2359" b="3516"/>
          <a:stretch/>
        </p:blipFill>
        <p:spPr>
          <a:xfrm>
            <a:off x="0" y="1"/>
            <a:ext cx="12192000" cy="6857999"/>
          </a:xfrm>
          <a:prstGeom prst="rect">
            <a:avLst/>
          </a:prstGeom>
        </p:spPr>
      </p:pic>
      <p:sp>
        <p:nvSpPr>
          <p:cNvPr id="7" name="TextBox 6">
            <a:extLst>
              <a:ext uri="{FF2B5EF4-FFF2-40B4-BE49-F238E27FC236}">
                <a16:creationId xmlns:a16="http://schemas.microsoft.com/office/drawing/2014/main" id="{8FFBCB06-A513-44B5-9570-87A8B544DC7C}"/>
              </a:ext>
            </a:extLst>
          </p:cNvPr>
          <p:cNvSpPr txBox="1"/>
          <p:nvPr/>
        </p:nvSpPr>
        <p:spPr>
          <a:xfrm>
            <a:off x="8023869" y="555372"/>
            <a:ext cx="3985662" cy="671851"/>
          </a:xfrm>
          <a:prstGeom prst="rect">
            <a:avLst/>
          </a:prstGeom>
          <a:noFill/>
        </p:spPr>
        <p:txBody>
          <a:bodyPr wrap="square" lIns="91440" tIns="45720" rIns="91440" bIns="45720" rtlCol="0" anchor="t">
            <a:spAutoFit/>
          </a:bodyPr>
          <a:lstStyle/>
          <a:p>
            <a:pPr algn="ctr">
              <a:lnSpc>
                <a:spcPct val="150000"/>
              </a:lnSpc>
            </a:pPr>
            <a:r>
              <a:rPr lang="en-US" sz="2800">
                <a:solidFill>
                  <a:schemeClr val="tx1">
                    <a:lumMod val="75000"/>
                    <a:lumOff val="25000"/>
                  </a:schemeClr>
                </a:solidFill>
                <a:latin typeface="Optima"/>
              </a:rPr>
              <a:t>“THE MOUNTAIN”</a:t>
            </a:r>
            <a:endParaRPr lang="en-US">
              <a:solidFill>
                <a:schemeClr val="tx1">
                  <a:lumMod val="75000"/>
                  <a:lumOff val="25000"/>
                </a:schemeClr>
              </a:solidFill>
            </a:endParaRPr>
          </a:p>
        </p:txBody>
      </p:sp>
    </p:spTree>
    <p:extLst>
      <p:ext uri="{BB962C8B-B14F-4D97-AF65-F5344CB8AC3E}">
        <p14:creationId xmlns:p14="http://schemas.microsoft.com/office/powerpoint/2010/main" val="2911471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BD844FA-8AA8-E545-BBAF-2D5E9A325574}"/>
              </a:ext>
            </a:extLst>
          </p:cNvPr>
          <p:cNvPicPr>
            <a:picLocks noChangeAspect="1"/>
          </p:cNvPicPr>
          <p:nvPr/>
        </p:nvPicPr>
        <p:blipFill>
          <a:blip r:embed="rId2"/>
          <a:stretch>
            <a:fillRect/>
          </a:stretch>
        </p:blipFill>
        <p:spPr>
          <a:xfrm>
            <a:off x="4314509" y="-2867622"/>
            <a:ext cx="3562981" cy="11896591"/>
          </a:xfrm>
          <a:prstGeom prst="rect">
            <a:avLst/>
          </a:prstGeom>
          <a:noFill/>
        </p:spPr>
      </p:pic>
      <p:pic>
        <p:nvPicPr>
          <p:cNvPr id="3" name="Picture 2">
            <a:extLst>
              <a:ext uri="{FF2B5EF4-FFF2-40B4-BE49-F238E27FC236}">
                <a16:creationId xmlns:a16="http://schemas.microsoft.com/office/drawing/2014/main" id="{A344B930-A6BB-834C-BB0E-C22196178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08" y="427604"/>
            <a:ext cx="4517406" cy="1668483"/>
          </a:xfrm>
          <a:prstGeom prst="rect">
            <a:avLst/>
          </a:prstGeom>
        </p:spPr>
      </p:pic>
      <p:sp>
        <p:nvSpPr>
          <p:cNvPr id="4" name="Text Placeholder 2">
            <a:extLst>
              <a:ext uri="{FF2B5EF4-FFF2-40B4-BE49-F238E27FC236}">
                <a16:creationId xmlns:a16="http://schemas.microsoft.com/office/drawing/2014/main" id="{693A09CD-3046-5949-978A-E5F3AEE0C26A}"/>
              </a:ext>
            </a:extLst>
          </p:cNvPr>
          <p:cNvSpPr txBox="1">
            <a:spLocks/>
          </p:cNvSpPr>
          <p:nvPr/>
        </p:nvSpPr>
        <p:spPr>
          <a:xfrm>
            <a:off x="211016" y="2540111"/>
            <a:ext cx="4517406" cy="431789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7210" indent="-342900"/>
            <a:r>
              <a:rPr lang="en-US" sz="2400" dirty="0">
                <a:solidFill>
                  <a:schemeClr val="bg1">
                    <a:lumMod val="75000"/>
                  </a:schemeClr>
                </a:solidFill>
                <a:latin typeface="Iowan Old Style Roman" panose="02040602040506020204" pitchFamily="18" charset="77"/>
                <a:cs typeface="Calibri"/>
              </a:rPr>
              <a:t>Certified L.I.V.E.</a:t>
            </a:r>
            <a:endParaRPr lang="en-US" dirty="0">
              <a:cs typeface="Calibri" panose="020F0502020204030204"/>
            </a:endParaRPr>
          </a:p>
          <a:p>
            <a:pPr marL="537210" indent="-342900"/>
            <a:r>
              <a:rPr lang="en-US" sz="2400" dirty="0">
                <a:solidFill>
                  <a:schemeClr val="bg1">
                    <a:lumMod val="75000"/>
                  </a:schemeClr>
                </a:solidFill>
                <a:latin typeface="Iowan Old Style Roman" panose="02040602040506020204" pitchFamily="18" charset="77"/>
                <a:cs typeface="Calibri"/>
              </a:rPr>
              <a:t>Salmon Safe</a:t>
            </a:r>
          </a:p>
          <a:p>
            <a:pPr marL="537210" indent="-342900"/>
            <a:r>
              <a:rPr lang="en-US" sz="2400" dirty="0">
                <a:solidFill>
                  <a:schemeClr val="bg1">
                    <a:lumMod val="75000"/>
                  </a:schemeClr>
                </a:solidFill>
                <a:latin typeface="Iowan Old Style Roman" panose="02040602040506020204" pitchFamily="18" charset="77"/>
                <a:cs typeface="Calibri"/>
              </a:rPr>
              <a:t>Single Vineyard</a:t>
            </a:r>
          </a:p>
          <a:p>
            <a:pPr marL="537210" indent="-342900"/>
            <a:r>
              <a:rPr lang="en-US" sz="2400" dirty="0">
                <a:solidFill>
                  <a:schemeClr val="bg1">
                    <a:lumMod val="75000"/>
                  </a:schemeClr>
                </a:solidFill>
                <a:latin typeface="Iowan Old Style Roman" panose="02040602040506020204" pitchFamily="18" charset="77"/>
                <a:cs typeface="Calibri"/>
              </a:rPr>
              <a:t>Family owned and operated</a:t>
            </a:r>
          </a:p>
          <a:p>
            <a:pPr marL="537210" indent="-342900"/>
            <a:r>
              <a:rPr lang="en-US" sz="2400" dirty="0">
                <a:solidFill>
                  <a:schemeClr val="bg1">
                    <a:lumMod val="75000"/>
                  </a:schemeClr>
                </a:solidFill>
                <a:latin typeface="Iowan Old Style Roman"/>
                <a:cs typeface="Calibri"/>
              </a:rPr>
              <a:t>3 Wines: Unique Bordeaux blend, Cabernet Sauvignon, and Merlot </a:t>
            </a:r>
            <a:endParaRPr lang="en-US" sz="2400" dirty="0">
              <a:solidFill>
                <a:schemeClr val="bg1">
                  <a:lumMod val="75000"/>
                </a:schemeClr>
              </a:solidFill>
              <a:latin typeface="Iowan Old Style Roman" panose="02040602040506020204" pitchFamily="18" charset="77"/>
              <a:cs typeface="Calibri"/>
            </a:endParaRPr>
          </a:p>
          <a:p>
            <a:pPr marL="537210" indent="-342900"/>
            <a:r>
              <a:rPr lang="en-US" sz="2400" dirty="0">
                <a:solidFill>
                  <a:schemeClr val="bg1">
                    <a:lumMod val="75000"/>
                  </a:schemeClr>
                </a:solidFill>
                <a:latin typeface="Iowan Old Style Roman" panose="02040602040506020204" pitchFamily="18" charset="77"/>
                <a:cs typeface="Calibri"/>
              </a:rPr>
              <a:t>Good Price/Quality ratio</a:t>
            </a:r>
          </a:p>
          <a:p>
            <a:pPr marL="537210" indent="-342900"/>
            <a:r>
              <a:rPr lang="en-US" sz="2400" dirty="0">
                <a:solidFill>
                  <a:schemeClr val="bg1">
                    <a:lumMod val="75000"/>
                  </a:schemeClr>
                </a:solidFill>
                <a:latin typeface="Iowan Old Style Roman" panose="02040602040506020204" pitchFamily="18" charset="77"/>
                <a:cs typeface="Calibri"/>
              </a:rPr>
              <a:t>Perfect for Wine Clubs, BTG, Etc. </a:t>
            </a:r>
          </a:p>
        </p:txBody>
      </p:sp>
      <p:sp>
        <p:nvSpPr>
          <p:cNvPr id="5" name="TextBox 4">
            <a:extLst>
              <a:ext uri="{FF2B5EF4-FFF2-40B4-BE49-F238E27FC236}">
                <a16:creationId xmlns:a16="http://schemas.microsoft.com/office/drawing/2014/main" id="{2A983BAB-DADC-1548-9A4D-0722F7D5F27A}"/>
              </a:ext>
            </a:extLst>
          </p:cNvPr>
          <p:cNvSpPr txBox="1"/>
          <p:nvPr/>
        </p:nvSpPr>
        <p:spPr>
          <a:xfrm>
            <a:off x="8059432" y="844062"/>
            <a:ext cx="3770559" cy="5770811"/>
          </a:xfrm>
          <a:prstGeom prst="rect">
            <a:avLst/>
          </a:prstGeom>
          <a:noFill/>
        </p:spPr>
        <p:txBody>
          <a:bodyPr wrap="square" rtlCol="0">
            <a:spAutoFit/>
          </a:bodyPr>
          <a:lstStyle/>
          <a:p>
            <a:pPr>
              <a:lnSpc>
                <a:spcPct val="150000"/>
              </a:lnSpc>
            </a:pPr>
            <a:r>
              <a:rPr lang="en-US" dirty="0">
                <a:solidFill>
                  <a:schemeClr val="bg2">
                    <a:lumMod val="90000"/>
                  </a:schemeClr>
                </a:solidFill>
                <a:latin typeface="Iowan Old Style Roman" panose="02040602040506020204" pitchFamily="18" charset="77"/>
                <a:ea typeface="Calibri" panose="020F0502020204030204" pitchFamily="34" charset="0"/>
              </a:rPr>
              <a:t>“The wine has the structure one might expect from a well-made Bordeaux style wine, with </a:t>
            </a:r>
            <a:r>
              <a:rPr lang="en-US" dirty="0">
                <a:solidFill>
                  <a:schemeClr val="bg2">
                    <a:lumMod val="90000"/>
                  </a:schemeClr>
                </a:solidFill>
                <a:latin typeface="Iowan Old Style Roman" panose="02040602040506020204" pitchFamily="18" charset="77"/>
              </a:rPr>
              <a:t>ample</a:t>
            </a:r>
            <a:r>
              <a:rPr lang="en-US" dirty="0">
                <a:solidFill>
                  <a:schemeClr val="bg2">
                    <a:lumMod val="90000"/>
                  </a:schemeClr>
                </a:solidFill>
                <a:latin typeface="Iowan Old Style Roman" panose="02040602040506020204" pitchFamily="18" charset="77"/>
                <a:ea typeface="Calibri" panose="020F0502020204030204" pitchFamily="34" charset="0"/>
              </a:rPr>
              <a:t> notes of dark cherry, black currant, and dried plum, along with some savory herbal notes. Soft but noticeable tannins leave a long finish. Enjoy with a hearty meal or decant before enjoying is suggested if you don't lay this wine down. Tastes more like a young $35 wine.”</a:t>
            </a:r>
          </a:p>
          <a:p>
            <a:pPr algn="r">
              <a:lnSpc>
                <a:spcPct val="150000"/>
              </a:lnSpc>
            </a:pPr>
            <a:r>
              <a:rPr lang="en-US" dirty="0">
                <a:solidFill>
                  <a:schemeClr val="bg2">
                    <a:lumMod val="90000"/>
                  </a:schemeClr>
                </a:solidFill>
                <a:latin typeface="Iowan Old Style Roman" panose="02040602040506020204" pitchFamily="18" charset="77"/>
                <a:ea typeface="Calibri" panose="020F0502020204030204" pitchFamily="34" charset="0"/>
              </a:rPr>
              <a:t>-Wine Panel</a:t>
            </a:r>
            <a:endParaRPr lang="en-US" dirty="0">
              <a:solidFill>
                <a:schemeClr val="bg2">
                  <a:lumMod val="90000"/>
                </a:schemeClr>
              </a:solidFill>
              <a:latin typeface="Iowan Old Style Roman" panose="02040602040506020204" pitchFamily="18" charset="77"/>
            </a:endParaRPr>
          </a:p>
          <a:p>
            <a:endParaRPr lang="en-US" dirty="0"/>
          </a:p>
        </p:txBody>
      </p:sp>
    </p:spTree>
    <p:extLst>
      <p:ext uri="{BB962C8B-B14F-4D97-AF65-F5344CB8AC3E}">
        <p14:creationId xmlns:p14="http://schemas.microsoft.com/office/powerpoint/2010/main" val="69689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281AC8-B750-4500-9D72-AAD44BA1416E}"/>
              </a:ext>
            </a:extLst>
          </p:cNvPr>
          <p:cNvSpPr txBox="1">
            <a:spLocks/>
          </p:cNvSpPr>
          <p:nvPr/>
        </p:nvSpPr>
        <p:spPr>
          <a:xfrm>
            <a:off x="627981" y="6619125"/>
            <a:ext cx="10749280" cy="1175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a:t>Destination Tasting Rooms (Lake Chelan, Woodinville), and </a:t>
            </a:r>
            <a:r>
              <a:rPr lang="en-US" sz="2000" i="1"/>
              <a:t>The Pond </a:t>
            </a:r>
            <a:r>
              <a:rPr lang="en-US" sz="2000"/>
              <a:t>Amphitheatre </a:t>
            </a:r>
          </a:p>
        </p:txBody>
      </p:sp>
      <p:sp>
        <p:nvSpPr>
          <p:cNvPr id="15" name="TextBox 14">
            <a:extLst>
              <a:ext uri="{FF2B5EF4-FFF2-40B4-BE49-F238E27FC236}">
                <a16:creationId xmlns:a16="http://schemas.microsoft.com/office/drawing/2014/main" id="{FF4896ED-54B3-4BCF-8DD3-9187C9211988}"/>
              </a:ext>
            </a:extLst>
          </p:cNvPr>
          <p:cNvSpPr txBox="1"/>
          <p:nvPr/>
        </p:nvSpPr>
        <p:spPr>
          <a:xfrm>
            <a:off x="11787908" y="4927977"/>
            <a:ext cx="4941888" cy="646331"/>
          </a:xfrm>
          <a:prstGeom prst="rect">
            <a:avLst/>
          </a:prstGeom>
          <a:noFill/>
        </p:spPr>
        <p:txBody>
          <a:bodyPr wrap="square" rtlCol="0">
            <a:spAutoFit/>
          </a:bodyPr>
          <a:lstStyle/>
          <a:p>
            <a:pPr algn="ctr"/>
            <a:r>
              <a:rPr lang="en-US" b="1" i="1"/>
              <a:t>“It’s all about the experiences…” </a:t>
            </a:r>
          </a:p>
          <a:p>
            <a:pPr algn="ctr"/>
            <a:r>
              <a:rPr lang="en-US" b="1" i="1"/>
              <a:t>-David </a:t>
            </a:r>
            <a:r>
              <a:rPr lang="en-US" b="1" i="1" err="1"/>
              <a:t>Dufenhort</a:t>
            </a:r>
            <a:r>
              <a:rPr lang="en-US" b="1" i="1"/>
              <a:t> </a:t>
            </a:r>
          </a:p>
        </p:txBody>
      </p:sp>
      <p:pic>
        <p:nvPicPr>
          <p:cNvPr id="7" name="Picture 6" descr="A picture containing mountain, outdoor, plant, hillside&#10;&#10;Description automatically generated">
            <a:extLst>
              <a:ext uri="{FF2B5EF4-FFF2-40B4-BE49-F238E27FC236}">
                <a16:creationId xmlns:a16="http://schemas.microsoft.com/office/drawing/2014/main" id="{40CDBFDC-E77C-46CD-844E-B408C9B5326A}"/>
              </a:ext>
            </a:extLst>
          </p:cNvPr>
          <p:cNvPicPr>
            <a:picLocks noChangeAspect="1"/>
          </p:cNvPicPr>
          <p:nvPr/>
        </p:nvPicPr>
        <p:blipFill rotWithShape="1">
          <a:blip r:embed="rId2">
            <a:extLst>
              <a:ext uri="{28A0092B-C50C-407E-A947-70E740481C1C}">
                <a14:useLocalDpi xmlns:a14="http://schemas.microsoft.com/office/drawing/2010/main" val="0"/>
              </a:ext>
            </a:extLst>
          </a:blip>
          <a:srcRect r="5109" b="1416"/>
          <a:stretch/>
        </p:blipFill>
        <p:spPr>
          <a:xfrm>
            <a:off x="0" y="200717"/>
            <a:ext cx="2965283" cy="2050397"/>
          </a:xfrm>
          <a:prstGeom prst="rect">
            <a:avLst/>
          </a:prstGeom>
        </p:spPr>
      </p:pic>
      <p:pic>
        <p:nvPicPr>
          <p:cNvPr id="17" name="Picture 16" descr="A picture containing table, wine, indoor, glasses&#10;&#10;Description automatically generated">
            <a:extLst>
              <a:ext uri="{FF2B5EF4-FFF2-40B4-BE49-F238E27FC236}">
                <a16:creationId xmlns:a16="http://schemas.microsoft.com/office/drawing/2014/main" id="{DD73945F-A19B-4238-9D51-DC69B7C9ECEF}"/>
              </a:ext>
            </a:extLst>
          </p:cNvPr>
          <p:cNvPicPr>
            <a:picLocks noChangeAspect="1"/>
          </p:cNvPicPr>
          <p:nvPr/>
        </p:nvPicPr>
        <p:blipFill rotWithShape="1">
          <a:blip r:embed="rId3">
            <a:extLst>
              <a:ext uri="{28A0092B-C50C-407E-A947-70E740481C1C}">
                <a14:useLocalDpi xmlns:a14="http://schemas.microsoft.com/office/drawing/2010/main" val="0"/>
              </a:ext>
            </a:extLst>
          </a:blip>
          <a:srcRect l="5102" r="172" b="4075"/>
          <a:stretch/>
        </p:blipFill>
        <p:spPr>
          <a:xfrm>
            <a:off x="6119594" y="2463362"/>
            <a:ext cx="2967376" cy="2002806"/>
          </a:xfrm>
          <a:prstGeom prst="rect">
            <a:avLst/>
          </a:prstGeom>
        </p:spPr>
      </p:pic>
      <p:pic>
        <p:nvPicPr>
          <p:cNvPr id="19" name="Picture 18" descr="A picture containing sky, outdoor, grass, mountain&#10;&#10;Description automatically generated">
            <a:extLst>
              <a:ext uri="{FF2B5EF4-FFF2-40B4-BE49-F238E27FC236}">
                <a16:creationId xmlns:a16="http://schemas.microsoft.com/office/drawing/2014/main" id="{0B3D55EE-4322-4442-A0C4-9BBEAFAF7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9552" y="898012"/>
            <a:ext cx="5667390" cy="3778260"/>
          </a:xfrm>
          <a:prstGeom prst="rect">
            <a:avLst/>
          </a:prstGeom>
        </p:spPr>
      </p:pic>
      <p:pic>
        <p:nvPicPr>
          <p:cNvPr id="21" name="Picture 20" descr="A picture containing indoor, metal&#10;&#10;Description automatically generated">
            <a:extLst>
              <a:ext uri="{FF2B5EF4-FFF2-40B4-BE49-F238E27FC236}">
                <a16:creationId xmlns:a16="http://schemas.microsoft.com/office/drawing/2014/main" id="{F8EBD53F-FEE1-47D9-B417-DACD1BFC1E8B}"/>
              </a:ext>
            </a:extLst>
          </p:cNvPr>
          <p:cNvPicPr>
            <a:picLocks noChangeAspect="1"/>
          </p:cNvPicPr>
          <p:nvPr/>
        </p:nvPicPr>
        <p:blipFill rotWithShape="1">
          <a:blip r:embed="rId5">
            <a:extLst>
              <a:ext uri="{28A0092B-C50C-407E-A947-70E740481C1C}">
                <a14:useLocalDpi xmlns:a14="http://schemas.microsoft.com/office/drawing/2010/main" val="0"/>
              </a:ext>
            </a:extLst>
          </a:blip>
          <a:srcRect l="3544" t="25604" r="1131" b="26163"/>
          <a:stretch/>
        </p:blipFill>
        <p:spPr>
          <a:xfrm>
            <a:off x="9231577" y="2481378"/>
            <a:ext cx="2967377" cy="2001960"/>
          </a:xfrm>
          <a:prstGeom prst="rect">
            <a:avLst/>
          </a:prstGeom>
        </p:spPr>
      </p:pic>
      <p:pic>
        <p:nvPicPr>
          <p:cNvPr id="23" name="Picture 22" descr="A glass of wine&#10;&#10;Description automatically generated with low confidence">
            <a:extLst>
              <a:ext uri="{FF2B5EF4-FFF2-40B4-BE49-F238E27FC236}">
                <a16:creationId xmlns:a16="http://schemas.microsoft.com/office/drawing/2014/main" id="{B3AA98E5-FB64-42FF-8DF7-29BA96A84A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88420" y="5663052"/>
            <a:ext cx="2340864" cy="3511296"/>
          </a:xfrm>
          <a:prstGeom prst="rect">
            <a:avLst/>
          </a:prstGeom>
        </p:spPr>
      </p:pic>
      <p:pic>
        <p:nvPicPr>
          <p:cNvPr id="25" name="Picture 24" descr="A picture containing person, person, indoor, table&#10;&#10;Description automatically generated">
            <a:extLst>
              <a:ext uri="{FF2B5EF4-FFF2-40B4-BE49-F238E27FC236}">
                <a16:creationId xmlns:a16="http://schemas.microsoft.com/office/drawing/2014/main" id="{BBC4A61A-4700-480F-B860-4B930039B8C1}"/>
              </a:ext>
            </a:extLst>
          </p:cNvPr>
          <p:cNvPicPr>
            <a:picLocks noChangeAspect="1"/>
          </p:cNvPicPr>
          <p:nvPr/>
        </p:nvPicPr>
        <p:blipFill rotWithShape="1">
          <a:blip r:embed="rId7">
            <a:extLst>
              <a:ext uri="{28A0092B-C50C-407E-A947-70E740481C1C}">
                <a14:useLocalDpi xmlns:a14="http://schemas.microsoft.com/office/drawing/2010/main" val="0"/>
              </a:ext>
            </a:extLst>
          </a:blip>
          <a:srcRect l="7575" r="14313" b="1485"/>
          <a:stretch/>
        </p:blipFill>
        <p:spPr>
          <a:xfrm>
            <a:off x="3069705" y="4676272"/>
            <a:ext cx="2967376" cy="1973561"/>
          </a:xfrm>
          <a:prstGeom prst="rect">
            <a:avLst/>
          </a:prstGeom>
        </p:spPr>
      </p:pic>
      <p:pic>
        <p:nvPicPr>
          <p:cNvPr id="4" name="Picture 3">
            <a:extLst>
              <a:ext uri="{FF2B5EF4-FFF2-40B4-BE49-F238E27FC236}">
                <a16:creationId xmlns:a16="http://schemas.microsoft.com/office/drawing/2014/main" id="{32BE9104-0287-B449-B37B-0241102AE8B1}"/>
              </a:ext>
            </a:extLst>
          </p:cNvPr>
          <p:cNvPicPr>
            <a:picLocks noChangeAspect="1"/>
          </p:cNvPicPr>
          <p:nvPr/>
        </p:nvPicPr>
        <p:blipFill rotWithShape="1">
          <a:blip r:embed="rId8">
            <a:extLst>
              <a:ext uri="{28A0092B-C50C-407E-A947-70E740481C1C}">
                <a14:useLocalDpi xmlns:a14="http://schemas.microsoft.com/office/drawing/2010/main" val="0"/>
              </a:ext>
            </a:extLst>
          </a:blip>
          <a:srcRect l="-1" r="1964"/>
          <a:stretch/>
        </p:blipFill>
        <p:spPr>
          <a:xfrm>
            <a:off x="3032168" y="2475130"/>
            <a:ext cx="2967376" cy="2017853"/>
          </a:xfrm>
          <a:prstGeom prst="rect">
            <a:avLst/>
          </a:prstGeom>
        </p:spPr>
      </p:pic>
      <p:pic>
        <p:nvPicPr>
          <p:cNvPr id="10" name="Picture 9">
            <a:extLst>
              <a:ext uri="{FF2B5EF4-FFF2-40B4-BE49-F238E27FC236}">
                <a16:creationId xmlns:a16="http://schemas.microsoft.com/office/drawing/2014/main" id="{6C17C57C-20D3-4048-8383-05B6377C4FDC}"/>
              </a:ext>
            </a:extLst>
          </p:cNvPr>
          <p:cNvPicPr>
            <a:picLocks noChangeAspect="1"/>
          </p:cNvPicPr>
          <p:nvPr/>
        </p:nvPicPr>
        <p:blipFill rotWithShape="1">
          <a:blip r:embed="rId9">
            <a:extLst>
              <a:ext uri="{28A0092B-C50C-407E-A947-70E740481C1C}">
                <a14:useLocalDpi xmlns:a14="http://schemas.microsoft.com/office/drawing/2010/main" val="0"/>
              </a:ext>
            </a:extLst>
          </a:blip>
          <a:srcRect l="3765" t="-1244" r="7895" b="9782"/>
          <a:stretch/>
        </p:blipFill>
        <p:spPr>
          <a:xfrm>
            <a:off x="6095420" y="178414"/>
            <a:ext cx="3015724" cy="2079863"/>
          </a:xfrm>
          <a:prstGeom prst="rect">
            <a:avLst/>
          </a:prstGeom>
        </p:spPr>
      </p:pic>
      <p:pic>
        <p:nvPicPr>
          <p:cNvPr id="12" name="Picture 11">
            <a:extLst>
              <a:ext uri="{FF2B5EF4-FFF2-40B4-BE49-F238E27FC236}">
                <a16:creationId xmlns:a16="http://schemas.microsoft.com/office/drawing/2014/main" id="{5FB6CE10-9A4A-DD47-B372-C7916ECFFF7D}"/>
              </a:ext>
            </a:extLst>
          </p:cNvPr>
          <p:cNvPicPr>
            <a:picLocks noChangeAspect="1"/>
          </p:cNvPicPr>
          <p:nvPr/>
        </p:nvPicPr>
        <p:blipFill rotWithShape="1">
          <a:blip r:embed="rId10">
            <a:extLst>
              <a:ext uri="{28A0092B-C50C-407E-A947-70E740481C1C}">
                <a14:useLocalDpi xmlns:a14="http://schemas.microsoft.com/office/drawing/2010/main" val="0"/>
              </a:ext>
            </a:extLst>
          </a:blip>
          <a:srcRect l="-371" t="10344" r="2677" b="2856"/>
          <a:stretch/>
        </p:blipFill>
        <p:spPr>
          <a:xfrm>
            <a:off x="6143769" y="4680260"/>
            <a:ext cx="2967375" cy="1977021"/>
          </a:xfrm>
          <a:prstGeom prst="rect">
            <a:avLst/>
          </a:prstGeom>
        </p:spPr>
      </p:pic>
      <p:pic>
        <p:nvPicPr>
          <p:cNvPr id="14" name="Picture 13">
            <a:extLst>
              <a:ext uri="{FF2B5EF4-FFF2-40B4-BE49-F238E27FC236}">
                <a16:creationId xmlns:a16="http://schemas.microsoft.com/office/drawing/2014/main" id="{AC4879DB-C6E0-9946-8EB2-BCA9B5E5C376}"/>
              </a:ext>
            </a:extLst>
          </p:cNvPr>
          <p:cNvPicPr>
            <a:picLocks noChangeAspect="1"/>
          </p:cNvPicPr>
          <p:nvPr/>
        </p:nvPicPr>
        <p:blipFill rotWithShape="1">
          <a:blip r:embed="rId11">
            <a:extLst>
              <a:ext uri="{28A0092B-C50C-407E-A947-70E740481C1C}">
                <a14:useLocalDpi xmlns:a14="http://schemas.microsoft.com/office/drawing/2010/main" val="0"/>
              </a:ext>
            </a:extLst>
          </a:blip>
          <a:srcRect l="850" t="14768" r="2169" b="4750"/>
          <a:stretch/>
        </p:blipFill>
        <p:spPr>
          <a:xfrm>
            <a:off x="9224625" y="4678417"/>
            <a:ext cx="2975060" cy="1973561"/>
          </a:xfrm>
          <a:prstGeom prst="rect">
            <a:avLst/>
          </a:prstGeom>
        </p:spPr>
      </p:pic>
      <p:pic>
        <p:nvPicPr>
          <p:cNvPr id="18" name="Picture 17" descr="A picture containing outdoor, nature, stone&#10;&#10;Description automatically generated">
            <a:extLst>
              <a:ext uri="{FF2B5EF4-FFF2-40B4-BE49-F238E27FC236}">
                <a16:creationId xmlns:a16="http://schemas.microsoft.com/office/drawing/2014/main" id="{41D7292C-B6D6-8D4A-A3FA-696C5EF380BE}"/>
              </a:ext>
            </a:extLst>
          </p:cNvPr>
          <p:cNvPicPr>
            <a:picLocks noChangeAspect="1"/>
          </p:cNvPicPr>
          <p:nvPr/>
        </p:nvPicPr>
        <p:blipFill rotWithShape="1">
          <a:blip r:embed="rId12">
            <a:extLst>
              <a:ext uri="{28A0092B-C50C-407E-A947-70E740481C1C}">
                <a14:useLocalDpi xmlns:a14="http://schemas.microsoft.com/office/drawing/2010/main" val="0"/>
              </a:ext>
            </a:extLst>
          </a:blip>
          <a:srcRect l="9512" t="287" r="39280" b="-287"/>
          <a:stretch/>
        </p:blipFill>
        <p:spPr>
          <a:xfrm rot="5400000">
            <a:off x="9676429" y="-275607"/>
            <a:ext cx="2050395" cy="3003048"/>
          </a:xfrm>
          <a:prstGeom prst="rect">
            <a:avLst/>
          </a:prstGeom>
        </p:spPr>
      </p:pic>
      <p:pic>
        <p:nvPicPr>
          <p:cNvPr id="26" name="Picture 25">
            <a:extLst>
              <a:ext uri="{FF2B5EF4-FFF2-40B4-BE49-F238E27FC236}">
                <a16:creationId xmlns:a16="http://schemas.microsoft.com/office/drawing/2014/main" id="{95F4F17B-D229-7C49-879B-10C1945C63E7}"/>
              </a:ext>
            </a:extLst>
          </p:cNvPr>
          <p:cNvPicPr>
            <a:picLocks noChangeAspect="1"/>
          </p:cNvPicPr>
          <p:nvPr/>
        </p:nvPicPr>
        <p:blipFill rotWithShape="1">
          <a:blip r:embed="rId13">
            <a:extLst>
              <a:ext uri="{28A0092B-C50C-407E-A947-70E740481C1C}">
                <a14:useLocalDpi xmlns:a14="http://schemas.microsoft.com/office/drawing/2010/main" val="0"/>
              </a:ext>
            </a:extLst>
          </a:blip>
          <a:srcRect l="368" t="4075" r="9046"/>
          <a:stretch/>
        </p:blipFill>
        <p:spPr>
          <a:xfrm>
            <a:off x="0" y="4680260"/>
            <a:ext cx="2967376" cy="1977021"/>
          </a:xfrm>
          <a:prstGeom prst="rect">
            <a:avLst/>
          </a:prstGeom>
        </p:spPr>
      </p:pic>
      <p:sp>
        <p:nvSpPr>
          <p:cNvPr id="3" name="Rectangle 2">
            <a:extLst>
              <a:ext uri="{FF2B5EF4-FFF2-40B4-BE49-F238E27FC236}">
                <a16:creationId xmlns:a16="http://schemas.microsoft.com/office/drawing/2014/main" id="{9AB9EC5B-48B8-5E44-8F91-AAAE0779D4E3}"/>
              </a:ext>
            </a:extLst>
          </p:cNvPr>
          <p:cNvSpPr/>
          <p:nvPr/>
        </p:nvSpPr>
        <p:spPr>
          <a:xfrm>
            <a:off x="4302062" y="2943922"/>
            <a:ext cx="3222702" cy="970156"/>
          </a:xfrm>
          <a:prstGeom prst="rect">
            <a:avLst/>
          </a:prstGeom>
          <a:solidFill>
            <a:srgbClr val="262626">
              <a:alpha val="76863"/>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8CEF8-7555-4512-8A82-CC4677F0C2D4}"/>
              </a:ext>
            </a:extLst>
          </p:cNvPr>
          <p:cNvSpPr>
            <a:spLocks noGrp="1"/>
          </p:cNvSpPr>
          <p:nvPr>
            <p:ph type="title" idx="4294967295"/>
          </p:nvPr>
        </p:nvSpPr>
        <p:spPr>
          <a:xfrm>
            <a:off x="4238147" y="3146337"/>
            <a:ext cx="3350531" cy="676890"/>
          </a:xfrm>
          <a:noFill/>
        </p:spPr>
        <p:txBody>
          <a:bodyPr>
            <a:normAutofit fontScale="90000"/>
          </a:bodyPr>
          <a:lstStyle/>
          <a:p>
            <a:pPr algn="ctr"/>
            <a:r>
              <a:rPr lang="en-US">
                <a:solidFill>
                  <a:schemeClr val="bg2">
                    <a:lumMod val="90000"/>
                  </a:schemeClr>
                </a:solidFill>
                <a:latin typeface="Optima" panose="02000503060000020004" pitchFamily="2" charset="0"/>
              </a:rPr>
              <a:t>COME VISIT</a:t>
            </a:r>
          </a:p>
        </p:txBody>
      </p:sp>
      <p:pic>
        <p:nvPicPr>
          <p:cNvPr id="5" name="Picture 8" descr="A picture containing floor, indoor, room&#10;&#10;Description automatically generated">
            <a:extLst>
              <a:ext uri="{FF2B5EF4-FFF2-40B4-BE49-F238E27FC236}">
                <a16:creationId xmlns:a16="http://schemas.microsoft.com/office/drawing/2014/main" id="{B371FBCB-D5CC-5EE4-46E6-AB3A129A215B}"/>
              </a:ext>
            </a:extLst>
          </p:cNvPr>
          <p:cNvPicPr>
            <a:picLocks noChangeAspect="1"/>
          </p:cNvPicPr>
          <p:nvPr/>
        </p:nvPicPr>
        <p:blipFill>
          <a:blip r:embed="rId14"/>
          <a:stretch>
            <a:fillRect/>
          </a:stretch>
        </p:blipFill>
        <p:spPr>
          <a:xfrm>
            <a:off x="3036425" y="209309"/>
            <a:ext cx="2965047" cy="2021711"/>
          </a:xfrm>
          <a:prstGeom prst="rect">
            <a:avLst/>
          </a:prstGeom>
        </p:spPr>
      </p:pic>
      <p:pic>
        <p:nvPicPr>
          <p:cNvPr id="9" name="Picture 10" descr="A picture containing appliance, kitchen appliance&#10;&#10;Description automatically generated">
            <a:extLst>
              <a:ext uri="{FF2B5EF4-FFF2-40B4-BE49-F238E27FC236}">
                <a16:creationId xmlns:a16="http://schemas.microsoft.com/office/drawing/2014/main" id="{0E615E68-B47C-C286-5652-DA86DCDFD05C}"/>
              </a:ext>
            </a:extLst>
          </p:cNvPr>
          <p:cNvPicPr>
            <a:picLocks noChangeAspect="1"/>
          </p:cNvPicPr>
          <p:nvPr/>
        </p:nvPicPr>
        <p:blipFill rotWithShape="1">
          <a:blip r:embed="rId15"/>
          <a:srcRect r="12632" b="625"/>
          <a:stretch/>
        </p:blipFill>
        <p:spPr>
          <a:xfrm>
            <a:off x="75236" y="2484788"/>
            <a:ext cx="2811452" cy="1984893"/>
          </a:xfrm>
          <a:prstGeom prst="rect">
            <a:avLst/>
          </a:prstGeom>
        </p:spPr>
      </p:pic>
    </p:spTree>
    <p:extLst>
      <p:ext uri="{BB962C8B-B14F-4D97-AF65-F5344CB8AC3E}">
        <p14:creationId xmlns:p14="http://schemas.microsoft.com/office/powerpoint/2010/main" val="51459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4" name="Picture 3">
            <a:extLst>
              <a:ext uri="{FF2B5EF4-FFF2-40B4-BE49-F238E27FC236}">
                <a16:creationId xmlns:a16="http://schemas.microsoft.com/office/drawing/2014/main" id="{060FCEDC-C759-FF42-B0C6-49895B8B4FA8}"/>
              </a:ext>
            </a:extLst>
          </p:cNvPr>
          <p:cNvPicPr>
            <a:picLocks noChangeAspect="1"/>
          </p:cNvPicPr>
          <p:nvPr/>
        </p:nvPicPr>
        <p:blipFill rotWithShape="1">
          <a:blip r:embed="rId3">
            <a:extLst>
              <a:ext uri="{28A0092B-C50C-407E-A947-70E740481C1C}">
                <a14:useLocalDpi xmlns:a14="http://schemas.microsoft.com/office/drawing/2010/main" val="0"/>
              </a:ext>
            </a:extLst>
          </a:blip>
          <a:srcRect l="1" t="3756" r="1" b="11728"/>
          <a:stretch/>
        </p:blipFill>
        <p:spPr>
          <a:xfrm>
            <a:off x="0" y="0"/>
            <a:ext cx="12191999" cy="6858000"/>
          </a:xfrm>
          <a:prstGeom prst="rect">
            <a:avLst/>
          </a:prstGeom>
        </p:spPr>
      </p:pic>
      <p:pic>
        <p:nvPicPr>
          <p:cNvPr id="7" name="Google Shape;66;p13">
            <a:extLst>
              <a:ext uri="{FF2B5EF4-FFF2-40B4-BE49-F238E27FC236}">
                <a16:creationId xmlns:a16="http://schemas.microsoft.com/office/drawing/2014/main" id="{F75B0216-8EF3-0341-BA32-E6E42F3BCB76}"/>
              </a:ext>
            </a:extLst>
          </p:cNvPr>
          <p:cNvPicPr preferRelativeResize="0"/>
          <p:nvPr/>
        </p:nvPicPr>
        <p:blipFill>
          <a:blip r:embed="rId4">
            <a:alphaModFix/>
          </a:blip>
          <a:stretch>
            <a:fillRect/>
          </a:stretch>
        </p:blipFill>
        <p:spPr>
          <a:xfrm>
            <a:off x="9503763" y="339399"/>
            <a:ext cx="1666167" cy="2028600"/>
          </a:xfrm>
          <a:prstGeom prst="rect">
            <a:avLst/>
          </a:prstGeom>
          <a:noFill/>
          <a:ln>
            <a:noFill/>
          </a:ln>
        </p:spPr>
      </p:pic>
      <p:sp>
        <p:nvSpPr>
          <p:cNvPr id="8" name="Rectangle 7">
            <a:extLst>
              <a:ext uri="{FF2B5EF4-FFF2-40B4-BE49-F238E27FC236}">
                <a16:creationId xmlns:a16="http://schemas.microsoft.com/office/drawing/2014/main" id="{773B9F0E-787C-254A-B576-223A7D76DDC9}"/>
              </a:ext>
            </a:extLst>
          </p:cNvPr>
          <p:cNvSpPr/>
          <p:nvPr/>
        </p:nvSpPr>
        <p:spPr>
          <a:xfrm>
            <a:off x="756078" y="2253658"/>
            <a:ext cx="5843239" cy="1421780"/>
          </a:xfrm>
          <a:prstGeom prst="rect">
            <a:avLst/>
          </a:prstGeom>
          <a:solidFill>
            <a:schemeClr val="tx1">
              <a:alpha val="58922"/>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12E1F06B-3959-B449-B269-3AD94B83A37A}"/>
              </a:ext>
            </a:extLst>
          </p:cNvPr>
          <p:cNvSpPr txBox="1"/>
          <p:nvPr/>
        </p:nvSpPr>
        <p:spPr>
          <a:xfrm>
            <a:off x="841448" y="2359489"/>
            <a:ext cx="5672501" cy="1207194"/>
          </a:xfrm>
          <a:prstGeom prst="rect">
            <a:avLst/>
          </a:prstGeom>
          <a:noFill/>
        </p:spPr>
        <p:txBody>
          <a:bodyPr wrap="square" rtlCol="0">
            <a:spAutoFit/>
          </a:bodyPr>
          <a:lstStyle/>
          <a:p>
            <a:pPr algn="ctr"/>
            <a:r>
              <a:rPr lang="en-US" sz="2400">
                <a:solidFill>
                  <a:schemeClr val="bg1"/>
                </a:solidFill>
                <a:latin typeface="Iowan Old Style Roman" panose="02040602040506020204" pitchFamily="18" charset="77"/>
              </a:rPr>
              <a:t>“Just as vines dig roots deep into the soil, they’ve sunk those roots deep into us, too. </a:t>
            </a:r>
            <a:r>
              <a:rPr lang="en-US" sz="2400" dirty="0">
                <a:solidFill>
                  <a:schemeClr val="bg1"/>
                </a:solidFill>
                <a:latin typeface="Iowan Old Style Roman" panose="02040602040506020204" pitchFamily="18" charset="77"/>
              </a:rPr>
              <a:t>This is our home.”</a:t>
            </a:r>
          </a:p>
        </p:txBody>
      </p:sp>
    </p:spTree>
    <p:extLst>
      <p:ext uri="{BB962C8B-B14F-4D97-AF65-F5344CB8AC3E}">
        <p14:creationId xmlns:p14="http://schemas.microsoft.com/office/powerpoint/2010/main" val="62298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4"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90D4E-56E5-4215-9461-3E8D5F45A37E}"/>
              </a:ext>
            </a:extLst>
          </p:cNvPr>
          <p:cNvSpPr>
            <a:spLocks noGrp="1"/>
          </p:cNvSpPr>
          <p:nvPr>
            <p:ph type="title"/>
          </p:nvPr>
        </p:nvSpPr>
        <p:spPr>
          <a:xfrm>
            <a:off x="6688181" y="1135095"/>
            <a:ext cx="4887685" cy="783106"/>
          </a:xfrm>
        </p:spPr>
        <p:txBody>
          <a:bodyPr vert="horz" lIns="91440" tIns="45720" rIns="91440" bIns="45720" rtlCol="0" anchor="b">
            <a:normAutofit/>
          </a:bodyPr>
          <a:lstStyle/>
          <a:p>
            <a:pPr>
              <a:spcBef>
                <a:spcPct val="0"/>
              </a:spcBef>
            </a:pPr>
            <a:r>
              <a:rPr lang="en-US" sz="4000">
                <a:solidFill>
                  <a:schemeClr val="tx1"/>
                </a:solidFill>
                <a:latin typeface="Optima" panose="02000503060000020004" pitchFamily="2" charset="0"/>
              </a:rPr>
              <a:t>OUR STORY</a:t>
            </a:r>
          </a:p>
        </p:txBody>
      </p:sp>
      <p:sp>
        <p:nvSpPr>
          <p:cNvPr id="76"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A5D4A96-382C-44F3-AABB-D1AE1C487538}"/>
              </a:ext>
            </a:extLst>
          </p:cNvPr>
          <p:cNvSpPr>
            <a:spLocks noGrp="1"/>
          </p:cNvSpPr>
          <p:nvPr>
            <p:ph type="body" idx="1"/>
          </p:nvPr>
        </p:nvSpPr>
        <p:spPr>
          <a:xfrm>
            <a:off x="6688182" y="2064958"/>
            <a:ext cx="4887685" cy="3522479"/>
          </a:xfrm>
        </p:spPr>
        <p:txBody>
          <a:bodyPr spcFirstLastPara="1" vert="horz" wrap="square" lIns="91440" tIns="45720" rIns="91440" bIns="45720" rtlCol="0" anchor="t" anchorCtr="0">
            <a:noAutofit/>
          </a:bodyPr>
          <a:lstStyle/>
          <a:p>
            <a:pPr marL="0" indent="0">
              <a:lnSpc>
                <a:spcPct val="160000"/>
              </a:lnSpc>
              <a:spcAft>
                <a:spcPts val="600"/>
              </a:spcAft>
              <a:buNone/>
            </a:pPr>
            <a:r>
              <a:rPr lang="en-US" sz="1600" dirty="0">
                <a:latin typeface="Iowan Old Style Roman"/>
              </a:rPr>
              <a:t>David </a:t>
            </a:r>
            <a:r>
              <a:rPr lang="en-US" sz="1600" dirty="0" err="1">
                <a:latin typeface="Iowan Old Style Roman"/>
              </a:rPr>
              <a:t>Dufenhorst</a:t>
            </a:r>
            <a:r>
              <a:rPr lang="en-US" sz="1600" dirty="0">
                <a:latin typeface="Iowan Old Style Roman"/>
              </a:rPr>
              <a:t> spent decades as a real estate developer, traveling the world with his wife Michelle and their two daughters – Danielle and Cyndee. Captured by the love of land and responsible stewardship, David and Michelle planted their family’s roots in the small town of </a:t>
            </a:r>
            <a:r>
              <a:rPr lang="en-US" sz="1600" dirty="0" err="1">
                <a:latin typeface="Iowan Old Style Roman"/>
              </a:rPr>
              <a:t>Orondo</a:t>
            </a:r>
            <a:r>
              <a:rPr lang="en-US" sz="1600" dirty="0">
                <a:latin typeface="Iowan Old Style Roman"/>
              </a:rPr>
              <a:t>, Washington. </a:t>
            </a:r>
            <a:endParaRPr lang="en-US" sz="1600" dirty="0">
              <a:latin typeface="Iowan Old Style Roman" panose="02040602040506020204" pitchFamily="18" charset="77"/>
            </a:endParaRPr>
          </a:p>
          <a:p>
            <a:pPr marL="0" indent="0">
              <a:lnSpc>
                <a:spcPct val="160000"/>
              </a:lnSpc>
              <a:spcAft>
                <a:spcPts val="600"/>
              </a:spcAft>
              <a:buNone/>
            </a:pPr>
            <a:r>
              <a:rPr lang="en-US" sz="1600" dirty="0">
                <a:latin typeface="Iowan Old Style Roman"/>
              </a:rPr>
              <a:t>Rocky Pond Winery was officially established in 2013, and Proprietary Rock was launched by the </a:t>
            </a:r>
            <a:r>
              <a:rPr lang="en-US" sz="1600" dirty="0" err="1">
                <a:latin typeface="Iowan Old Style Roman"/>
              </a:rPr>
              <a:t>Dufenhorst</a:t>
            </a:r>
            <a:r>
              <a:rPr lang="en-US" sz="1600" dirty="0">
                <a:latin typeface="Iowan Old Style Roman"/>
              </a:rPr>
              <a:t> family in 2021.</a:t>
            </a:r>
          </a:p>
        </p:txBody>
      </p:sp>
      <p:pic>
        <p:nvPicPr>
          <p:cNvPr id="9" name="Picture 8">
            <a:extLst>
              <a:ext uri="{FF2B5EF4-FFF2-40B4-BE49-F238E27FC236}">
                <a16:creationId xmlns:a16="http://schemas.microsoft.com/office/drawing/2014/main" id="{252E8C61-7CF0-704B-80C5-65C6E18A4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4489" y="5858214"/>
            <a:ext cx="734853" cy="888944"/>
          </a:xfrm>
          <a:prstGeom prst="rect">
            <a:avLst/>
          </a:prstGeom>
        </p:spPr>
      </p:pic>
      <p:pic>
        <p:nvPicPr>
          <p:cNvPr id="5" name="Picture 2">
            <a:extLst>
              <a:ext uri="{FF2B5EF4-FFF2-40B4-BE49-F238E27FC236}">
                <a16:creationId xmlns:a16="http://schemas.microsoft.com/office/drawing/2014/main" id="{0CF95A8A-0DAF-19F4-7E3F-A22D453BD756}"/>
              </a:ext>
            </a:extLst>
          </p:cNvPr>
          <p:cNvPicPr>
            <a:picLocks noChangeAspect="1"/>
          </p:cNvPicPr>
          <p:nvPr/>
        </p:nvPicPr>
        <p:blipFill rotWithShape="1">
          <a:blip r:embed="rId3"/>
          <a:srcRect l="14398" t="-150" r="14398" b="-92"/>
          <a:stretch/>
        </p:blipFill>
        <p:spPr>
          <a:xfrm>
            <a:off x="453140" y="985737"/>
            <a:ext cx="5197891" cy="4874027"/>
          </a:xfrm>
          <a:prstGeom prst="rect">
            <a:avLst/>
          </a:prstGeom>
        </p:spPr>
      </p:pic>
    </p:spTree>
    <p:extLst>
      <p:ext uri="{BB962C8B-B14F-4D97-AF65-F5344CB8AC3E}">
        <p14:creationId xmlns:p14="http://schemas.microsoft.com/office/powerpoint/2010/main" val="117345852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47B721-8083-4C9A-ABC5-0D0D4A98DFE8}"/>
              </a:ext>
            </a:extLst>
          </p:cNvPr>
          <p:cNvSpPr>
            <a:spLocks noGrp="1"/>
          </p:cNvSpPr>
          <p:nvPr>
            <p:ph type="title"/>
          </p:nvPr>
        </p:nvSpPr>
        <p:spPr>
          <a:xfrm>
            <a:off x="0" y="100214"/>
            <a:ext cx="3190872" cy="1325563"/>
          </a:xfrm>
        </p:spPr>
        <p:txBody>
          <a:bodyPr>
            <a:normAutofit fontScale="90000"/>
          </a:bodyPr>
          <a:lstStyle/>
          <a:p>
            <a:pPr algn="ctr">
              <a:lnSpc>
                <a:spcPct val="100000"/>
              </a:lnSpc>
            </a:pPr>
            <a:r>
              <a:rPr lang="en-US" sz="2800">
                <a:solidFill>
                  <a:schemeClr val="bg2"/>
                </a:solidFill>
                <a:latin typeface="Optima" panose="02000503060000020004" pitchFamily="2" charset="0"/>
              </a:rPr>
              <a:t>THE “</a:t>
            </a:r>
            <a:r>
              <a:rPr lang="en-US" sz="2800" kern="1200">
                <a:solidFill>
                  <a:schemeClr val="bg2"/>
                </a:solidFill>
                <a:latin typeface="Optima" panose="02000503060000020004" pitchFamily="2" charset="0"/>
              </a:rPr>
              <a:t>WHERE” OF</a:t>
            </a:r>
            <a:br>
              <a:rPr lang="en-US" sz="2800" kern="1200">
                <a:solidFill>
                  <a:schemeClr val="bg2"/>
                </a:solidFill>
                <a:latin typeface="Optima" panose="02000503060000020004" pitchFamily="2" charset="0"/>
              </a:rPr>
            </a:br>
            <a:r>
              <a:rPr lang="en-US" sz="2800" kern="1200">
                <a:solidFill>
                  <a:schemeClr val="bg2"/>
                </a:solidFill>
                <a:latin typeface="Optima" panose="02000503060000020004" pitchFamily="2" charset="0"/>
              </a:rPr>
              <a:t>ROCKY POND ESTATE WINERY</a:t>
            </a:r>
            <a:endParaRPr lang="en-US" sz="2800">
              <a:solidFill>
                <a:schemeClr val="bg2"/>
              </a:solidFill>
              <a:latin typeface="Optima" panose="02000503060000020004" pitchFamily="2" charset="0"/>
            </a:endParaRPr>
          </a:p>
        </p:txBody>
      </p:sp>
      <p:sp>
        <p:nvSpPr>
          <p:cNvPr id="6" name="Content Placeholder 5">
            <a:extLst>
              <a:ext uri="{FF2B5EF4-FFF2-40B4-BE49-F238E27FC236}">
                <a16:creationId xmlns:a16="http://schemas.microsoft.com/office/drawing/2014/main" id="{CC372C5F-EC00-4F90-BDEE-EB34B0B3BCB3}"/>
              </a:ext>
            </a:extLst>
          </p:cNvPr>
          <p:cNvSpPr>
            <a:spLocks noGrp="1"/>
          </p:cNvSpPr>
          <p:nvPr>
            <p:ph sz="half" idx="2"/>
          </p:nvPr>
        </p:nvSpPr>
        <p:spPr>
          <a:xfrm>
            <a:off x="33557" y="1549956"/>
            <a:ext cx="3027190" cy="5523820"/>
          </a:xfrm>
        </p:spPr>
        <p:txBody>
          <a:bodyPr>
            <a:normAutofit fontScale="62500" lnSpcReduction="20000"/>
          </a:bodyPr>
          <a:lstStyle/>
          <a:p>
            <a:pPr>
              <a:lnSpc>
                <a:spcPct val="120000"/>
              </a:lnSpc>
            </a:pPr>
            <a:r>
              <a:rPr lang="en-US" sz="2800" dirty="0">
                <a:solidFill>
                  <a:schemeClr val="bg2"/>
                </a:solidFill>
                <a:latin typeface="Iowan Old Style Roman" panose="02040602040506020204" pitchFamily="18" charset="77"/>
              </a:rPr>
              <a:t>What originally began as a small 30-acre orchard, has turned into 300 acres of pristine estate land located alongside the mighty Columbia River.  </a:t>
            </a:r>
            <a:endParaRPr lang="en-US" sz="2800" dirty="0">
              <a:solidFill>
                <a:schemeClr val="bg2"/>
              </a:solidFill>
              <a:latin typeface="Iowan Old Style Roman" panose="02040602040506020204" pitchFamily="18" charset="77"/>
              <a:cs typeface="Calibri"/>
            </a:endParaRPr>
          </a:p>
          <a:p>
            <a:pPr>
              <a:lnSpc>
                <a:spcPct val="120000"/>
              </a:lnSpc>
            </a:pPr>
            <a:r>
              <a:rPr lang="en-US" sz="2800" dirty="0">
                <a:solidFill>
                  <a:schemeClr val="bg2"/>
                </a:solidFill>
                <a:latin typeface="Iowan Old Style Roman" panose="02040602040506020204" pitchFamily="18" charset="77"/>
              </a:rPr>
              <a:t>Today, there are a total of 120.52 planted acres, producing 24 different varieties from three vineyard sites.</a:t>
            </a:r>
            <a:br>
              <a:rPr lang="en-US" sz="2800" dirty="0">
                <a:solidFill>
                  <a:schemeClr val="bg2"/>
                </a:solidFill>
                <a:latin typeface="Iowan Old Style Roman" panose="02040602040506020204" pitchFamily="18" charset="77"/>
              </a:rPr>
            </a:br>
            <a:endParaRPr lang="en-US" sz="2800" dirty="0">
              <a:solidFill>
                <a:schemeClr val="bg2"/>
              </a:solidFill>
              <a:latin typeface="Iowan Old Style Roman" panose="02040602040506020204" pitchFamily="18" charset="77"/>
            </a:endParaRPr>
          </a:p>
          <a:p>
            <a:pPr marL="971550" lvl="1" indent="-514350">
              <a:lnSpc>
                <a:spcPct val="120000"/>
              </a:lnSpc>
              <a:buFont typeface="+mj-lt"/>
              <a:buAutoNum type="arabicPeriod"/>
            </a:pPr>
            <a:r>
              <a:rPr lang="en-US" dirty="0">
                <a:solidFill>
                  <a:schemeClr val="bg2"/>
                </a:solidFill>
                <a:latin typeface="Iowan Old Style Roman" panose="02040602040506020204" pitchFamily="18" charset="77"/>
              </a:rPr>
              <a:t>Clos </a:t>
            </a:r>
            <a:r>
              <a:rPr lang="en-US" dirty="0" err="1">
                <a:solidFill>
                  <a:schemeClr val="bg2"/>
                </a:solidFill>
                <a:latin typeface="Iowan Old Style Roman" panose="02040602040506020204" pitchFamily="18" charset="77"/>
              </a:rPr>
              <a:t>CheValle</a:t>
            </a:r>
            <a:r>
              <a:rPr lang="en-US" dirty="0">
                <a:solidFill>
                  <a:schemeClr val="bg2"/>
                </a:solidFill>
                <a:latin typeface="Iowan Old Style Roman" panose="02040602040506020204" pitchFamily="18" charset="77"/>
              </a:rPr>
              <a:t> – Lake Chelan AVA </a:t>
            </a:r>
          </a:p>
          <a:p>
            <a:pPr marL="971550" lvl="1" indent="-514350">
              <a:lnSpc>
                <a:spcPct val="120000"/>
              </a:lnSpc>
              <a:buFont typeface="+mj-lt"/>
              <a:buAutoNum type="arabicPeriod"/>
            </a:pPr>
            <a:r>
              <a:rPr lang="en-US" dirty="0">
                <a:solidFill>
                  <a:schemeClr val="bg2"/>
                </a:solidFill>
                <a:latin typeface="Iowan Old Style Roman" panose="02040602040506020204" pitchFamily="18" charset="77"/>
              </a:rPr>
              <a:t>Double D Vineyard - Columbia Valley AVA </a:t>
            </a:r>
          </a:p>
          <a:p>
            <a:pPr marL="971550" lvl="1" indent="-514350">
              <a:lnSpc>
                <a:spcPct val="120000"/>
              </a:lnSpc>
              <a:buFont typeface="+mj-lt"/>
              <a:buAutoNum type="arabicPeriod"/>
            </a:pPr>
            <a:r>
              <a:rPr lang="en-US" dirty="0">
                <a:solidFill>
                  <a:schemeClr val="bg2"/>
                </a:solidFill>
                <a:latin typeface="Iowan Old Style Roman" panose="02040602040506020204" pitchFamily="18" charset="77"/>
              </a:rPr>
              <a:t>Rocky Reach Estates - Columbia Valley AVA </a:t>
            </a:r>
          </a:p>
          <a:p>
            <a:pPr marL="971550" lvl="1" indent="-514350">
              <a:buFont typeface="+mj-lt"/>
              <a:buAutoNum type="arabicPeriod"/>
            </a:pPr>
            <a:endParaRPr lang="en-US" dirty="0">
              <a:solidFill>
                <a:schemeClr val="bg1"/>
              </a:solidFill>
              <a:latin typeface="Iowan Old Style Roman" panose="02040602040506020204" pitchFamily="18" charset="77"/>
            </a:endParaRPr>
          </a:p>
          <a:p>
            <a:pPr marL="0" indent="0">
              <a:buNone/>
            </a:pPr>
            <a:endParaRPr lang="en-US" dirty="0">
              <a:solidFill>
                <a:schemeClr val="bg1"/>
              </a:solidFill>
              <a:latin typeface="Iowan Old Style Roman" panose="02040602040506020204" pitchFamily="18" charset="77"/>
            </a:endParaRPr>
          </a:p>
          <a:p>
            <a:pPr marL="0" indent="0">
              <a:buNone/>
            </a:pPr>
            <a:endParaRPr lang="en-US" sz="2400" dirty="0">
              <a:solidFill>
                <a:schemeClr val="bg1"/>
              </a:solidFill>
              <a:latin typeface="Iowan Old Style Roman" panose="02040602040506020204" pitchFamily="18" charset="77"/>
              <a:cs typeface="Calibri"/>
            </a:endParaRPr>
          </a:p>
          <a:p>
            <a:pPr marL="0" indent="0">
              <a:buNone/>
            </a:pPr>
            <a:endParaRPr lang="en-US" dirty="0"/>
          </a:p>
        </p:txBody>
      </p:sp>
      <p:pic>
        <p:nvPicPr>
          <p:cNvPr id="7" name="Content Placeholder 6">
            <a:extLst>
              <a:ext uri="{FF2B5EF4-FFF2-40B4-BE49-F238E27FC236}">
                <a16:creationId xmlns:a16="http://schemas.microsoft.com/office/drawing/2014/main" id="{5576FDDB-EA60-4D9D-A9A1-6DA899BCCC65}"/>
              </a:ext>
            </a:extLst>
          </p:cNvPr>
          <p:cNvPicPr>
            <a:picLocks noGrp="1" noChangeAspect="1"/>
          </p:cNvPicPr>
          <p:nvPr>
            <p:ph sz="half" idx="1"/>
          </p:nvPr>
        </p:nvPicPr>
        <p:blipFill>
          <a:blip r:embed="rId2"/>
          <a:stretch>
            <a:fillRect/>
          </a:stretch>
        </p:blipFill>
        <p:spPr>
          <a:xfrm>
            <a:off x="3190872" y="0"/>
            <a:ext cx="9001128" cy="6858000"/>
          </a:xfrm>
          <a:prstGeom prst="rect">
            <a:avLst/>
          </a:prstGeom>
        </p:spPr>
      </p:pic>
      <p:sp>
        <p:nvSpPr>
          <p:cNvPr id="9" name="Star: 5 Points 8">
            <a:extLst>
              <a:ext uri="{FF2B5EF4-FFF2-40B4-BE49-F238E27FC236}">
                <a16:creationId xmlns:a16="http://schemas.microsoft.com/office/drawing/2014/main" id="{65EF3B4D-918A-4BE7-BD76-161236713B15}"/>
              </a:ext>
            </a:extLst>
          </p:cNvPr>
          <p:cNvSpPr/>
          <p:nvPr/>
        </p:nvSpPr>
        <p:spPr>
          <a:xfrm>
            <a:off x="8553598" y="2627163"/>
            <a:ext cx="228600" cy="2214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234700C-8723-4DDD-BE56-F1154EDE1EF2}"/>
              </a:ext>
            </a:extLst>
          </p:cNvPr>
          <p:cNvSpPr txBox="1"/>
          <p:nvPr/>
        </p:nvSpPr>
        <p:spPr>
          <a:xfrm>
            <a:off x="7531347" y="2739707"/>
            <a:ext cx="1120726" cy="307777"/>
          </a:xfrm>
          <a:prstGeom prst="rect">
            <a:avLst/>
          </a:prstGeom>
          <a:noFill/>
        </p:spPr>
        <p:txBody>
          <a:bodyPr wrap="square" rtlCol="0">
            <a:spAutoFit/>
          </a:bodyPr>
          <a:lstStyle/>
          <a:p>
            <a:r>
              <a:rPr lang="en-US" sz="1400" b="1">
                <a:latin typeface="IOWAN OLD STYLE ROMAN" panose="02040602040506020204" pitchFamily="18" charset="77"/>
              </a:rPr>
              <a:t>Rocky Pond </a:t>
            </a:r>
          </a:p>
        </p:txBody>
      </p:sp>
    </p:spTree>
    <p:extLst>
      <p:ext uri="{BB962C8B-B14F-4D97-AF65-F5344CB8AC3E}">
        <p14:creationId xmlns:p14="http://schemas.microsoft.com/office/powerpoint/2010/main" val="366045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47B721-8083-4C9A-ABC5-0D0D4A98DFE8}"/>
              </a:ext>
            </a:extLst>
          </p:cNvPr>
          <p:cNvSpPr>
            <a:spLocks noGrp="1"/>
          </p:cNvSpPr>
          <p:nvPr>
            <p:ph type="title"/>
          </p:nvPr>
        </p:nvSpPr>
        <p:spPr>
          <a:xfrm>
            <a:off x="2828192" y="173225"/>
            <a:ext cx="6688015" cy="1325563"/>
          </a:xfrm>
        </p:spPr>
        <p:txBody>
          <a:bodyPr>
            <a:normAutofit/>
          </a:bodyPr>
          <a:lstStyle/>
          <a:p>
            <a:pPr algn="ctr"/>
            <a:r>
              <a:rPr lang="en-US" sz="4000">
                <a:solidFill>
                  <a:schemeClr val="tx1">
                    <a:lumMod val="75000"/>
                    <a:lumOff val="25000"/>
                  </a:schemeClr>
                </a:solidFill>
                <a:latin typeface="Optima" panose="02000503060000020004" pitchFamily="2" charset="0"/>
              </a:rPr>
              <a:t>THE PEOPLE BEHIND</a:t>
            </a:r>
            <a:br>
              <a:rPr lang="en-US" sz="4000">
                <a:solidFill>
                  <a:schemeClr val="tx1">
                    <a:lumMod val="75000"/>
                    <a:lumOff val="25000"/>
                  </a:schemeClr>
                </a:solidFill>
                <a:latin typeface="Optima" panose="02000503060000020004" pitchFamily="2" charset="0"/>
              </a:rPr>
            </a:br>
            <a:r>
              <a:rPr lang="en-US" sz="4000">
                <a:solidFill>
                  <a:schemeClr val="tx1">
                    <a:lumMod val="75000"/>
                    <a:lumOff val="25000"/>
                  </a:schemeClr>
                </a:solidFill>
                <a:latin typeface="Optima" panose="02000503060000020004" pitchFamily="2" charset="0"/>
              </a:rPr>
              <a:t>THE WINE</a:t>
            </a:r>
          </a:p>
        </p:txBody>
      </p:sp>
      <p:sp>
        <p:nvSpPr>
          <p:cNvPr id="6" name="Content Placeholder 5">
            <a:extLst>
              <a:ext uri="{FF2B5EF4-FFF2-40B4-BE49-F238E27FC236}">
                <a16:creationId xmlns:a16="http://schemas.microsoft.com/office/drawing/2014/main" id="{CC372C5F-EC00-4F90-BDEE-EB34B0B3BCB3}"/>
              </a:ext>
            </a:extLst>
          </p:cNvPr>
          <p:cNvSpPr>
            <a:spLocks noGrp="1"/>
          </p:cNvSpPr>
          <p:nvPr>
            <p:ph sz="half" idx="2"/>
          </p:nvPr>
        </p:nvSpPr>
        <p:spPr/>
        <p:txBody>
          <a:bodyPr>
            <a:normAutofit/>
          </a:bodyPr>
          <a:lstStyle/>
          <a:p>
            <a:pPr marL="0" indent="0">
              <a:buNone/>
            </a:pPr>
            <a:endParaRPr lang="en-US" sz="2400">
              <a:cs typeface="Calibri"/>
            </a:endParaRPr>
          </a:p>
          <a:p>
            <a:pPr marL="0" indent="0">
              <a:buNone/>
            </a:pPr>
            <a:endParaRPr lang="en-US"/>
          </a:p>
        </p:txBody>
      </p:sp>
      <p:sp>
        <p:nvSpPr>
          <p:cNvPr id="11" name="TextBox 10">
            <a:extLst>
              <a:ext uri="{FF2B5EF4-FFF2-40B4-BE49-F238E27FC236}">
                <a16:creationId xmlns:a16="http://schemas.microsoft.com/office/drawing/2014/main" id="{D17C39CF-50B5-423F-A759-EC75754320D2}"/>
              </a:ext>
            </a:extLst>
          </p:cNvPr>
          <p:cNvSpPr txBox="1"/>
          <p:nvPr/>
        </p:nvSpPr>
        <p:spPr>
          <a:xfrm>
            <a:off x="2597184" y="5025233"/>
            <a:ext cx="8164601" cy="1477328"/>
          </a:xfrm>
          <a:prstGeom prst="rect">
            <a:avLst/>
          </a:prstGeom>
          <a:noFill/>
        </p:spPr>
        <p:txBody>
          <a:bodyPr wrap="square" rtlCol="0">
            <a:spAutoFit/>
          </a:bodyPr>
          <a:lstStyle/>
          <a:p>
            <a:r>
              <a:rPr lang="en-US" b="1" dirty="0">
                <a:solidFill>
                  <a:schemeClr val="tx1">
                    <a:lumMod val="75000"/>
                    <a:lumOff val="25000"/>
                  </a:schemeClr>
                </a:solidFill>
                <a:latin typeface="Iowan Old Style Roman" panose="02040602040506020204"/>
              </a:rPr>
              <a:t>Steve Leveque, Consulting Winemaker: </a:t>
            </a:r>
            <a:r>
              <a:rPr lang="en-US" dirty="0">
                <a:solidFill>
                  <a:schemeClr val="tx1">
                    <a:lumMod val="75000"/>
                    <a:lumOff val="25000"/>
                  </a:schemeClr>
                </a:solidFill>
                <a:latin typeface="Iowan Old Style Roman" panose="02040602040506020204"/>
              </a:rPr>
              <a:t>Steve began consulting for Rocky Pond in 2020. Leveque’s winemaking resume is impressive, resplendent with Napa icons such as Chalk Hill, Opus One, Mondavi, and HALL. Steve is not only a winemaker, but also a viticulturist — he implements careful environmental practices with all his wine-growing efforts.</a:t>
            </a:r>
          </a:p>
        </p:txBody>
      </p:sp>
      <p:pic>
        <p:nvPicPr>
          <p:cNvPr id="5" name="Picture 4">
            <a:extLst>
              <a:ext uri="{FF2B5EF4-FFF2-40B4-BE49-F238E27FC236}">
                <a16:creationId xmlns:a16="http://schemas.microsoft.com/office/drawing/2014/main" id="{760DC33C-BC45-4BFC-9099-CD9A156FDD47}"/>
              </a:ext>
            </a:extLst>
          </p:cNvPr>
          <p:cNvPicPr>
            <a:picLocks noChangeAspect="1"/>
          </p:cNvPicPr>
          <p:nvPr/>
        </p:nvPicPr>
        <p:blipFill rotWithShape="1">
          <a:blip r:embed="rId2">
            <a:extLst>
              <a:ext uri="{28A0092B-C50C-407E-A947-70E740481C1C}">
                <a14:useLocalDpi xmlns:a14="http://schemas.microsoft.com/office/drawing/2010/main" val="0"/>
              </a:ext>
            </a:extLst>
          </a:blip>
          <a:srcRect l="4196" r="2415"/>
          <a:stretch/>
        </p:blipFill>
        <p:spPr>
          <a:xfrm>
            <a:off x="291271" y="1239661"/>
            <a:ext cx="2160495" cy="2062578"/>
          </a:xfrm>
          <a:prstGeom prst="rect">
            <a:avLst/>
          </a:prstGeom>
        </p:spPr>
      </p:pic>
      <p:sp>
        <p:nvSpPr>
          <p:cNvPr id="2" name="TextBox 1">
            <a:extLst>
              <a:ext uri="{FF2B5EF4-FFF2-40B4-BE49-F238E27FC236}">
                <a16:creationId xmlns:a16="http://schemas.microsoft.com/office/drawing/2014/main" id="{DE7B20D3-B78B-8647-BF1B-83FE7AAB25C5}"/>
              </a:ext>
            </a:extLst>
          </p:cNvPr>
          <p:cNvSpPr txBox="1"/>
          <p:nvPr/>
        </p:nvSpPr>
        <p:spPr>
          <a:xfrm>
            <a:off x="2597713" y="1512961"/>
            <a:ext cx="9303016" cy="2031325"/>
          </a:xfrm>
          <a:prstGeom prst="rect">
            <a:avLst/>
          </a:prstGeom>
          <a:noFill/>
        </p:spPr>
        <p:txBody>
          <a:bodyPr wrap="square" rtlCol="0">
            <a:spAutoFit/>
          </a:bodyPr>
          <a:lstStyle/>
          <a:p>
            <a:r>
              <a:rPr lang="en-US" b="1" dirty="0">
                <a:solidFill>
                  <a:schemeClr val="tx1">
                    <a:lumMod val="75000"/>
                    <a:lumOff val="25000"/>
                  </a:schemeClr>
                </a:solidFill>
                <a:latin typeface="IOWAN OLD STYLE ROMAN" panose="02040602040506020204" pitchFamily="18" charset="77"/>
              </a:rPr>
              <a:t>Shane Collins, Director of Viticulture: </a:t>
            </a:r>
            <a:r>
              <a:rPr lang="en-US" dirty="0">
                <a:solidFill>
                  <a:schemeClr val="tx1">
                    <a:lumMod val="75000"/>
                    <a:lumOff val="25000"/>
                  </a:schemeClr>
                </a:solidFill>
                <a:latin typeface="Iowan Old Style Roman" panose="02040602040506020204" pitchFamily="18" charset="77"/>
              </a:rPr>
              <a:t>Shane is a fourth-generation orchardist and native of the Lake Chelan Valley. After graduating from WSU, his interests in farming and agriculture encouraged him to pursue the field of viticulture and enology. Shane served 10 years as a board member of the Lake Chelan Wine Alliance and is currently the Chair of the Washington Winegrowers Association. </a:t>
            </a:r>
          </a:p>
          <a:p>
            <a:endParaRPr lang="en-US" dirty="0">
              <a:solidFill>
                <a:schemeClr val="tx1">
                  <a:lumMod val="75000"/>
                  <a:lumOff val="25000"/>
                </a:schemeClr>
              </a:solidFill>
              <a:latin typeface="Iowan Old Style Roman" panose="02040602040506020204" pitchFamily="18" charset="77"/>
            </a:endParaRPr>
          </a:p>
          <a:p>
            <a:endParaRPr lang="en-US" dirty="0"/>
          </a:p>
        </p:txBody>
      </p:sp>
      <p:sp>
        <p:nvSpPr>
          <p:cNvPr id="3" name="TextBox 2">
            <a:extLst>
              <a:ext uri="{FF2B5EF4-FFF2-40B4-BE49-F238E27FC236}">
                <a16:creationId xmlns:a16="http://schemas.microsoft.com/office/drawing/2014/main" id="{48357A5F-1387-3745-BC73-4CBD78730EDC}"/>
              </a:ext>
            </a:extLst>
          </p:cNvPr>
          <p:cNvSpPr txBox="1"/>
          <p:nvPr/>
        </p:nvSpPr>
        <p:spPr>
          <a:xfrm>
            <a:off x="3038623" y="3137784"/>
            <a:ext cx="6555876" cy="2031325"/>
          </a:xfrm>
          <a:prstGeom prst="rect">
            <a:avLst/>
          </a:prstGeom>
          <a:noFill/>
        </p:spPr>
        <p:txBody>
          <a:bodyPr wrap="square" rtlCol="0">
            <a:spAutoFit/>
          </a:bodyPr>
          <a:lstStyle/>
          <a:p>
            <a:pPr algn="r"/>
            <a:r>
              <a:rPr lang="en-US" b="1" dirty="0">
                <a:solidFill>
                  <a:schemeClr val="tx1">
                    <a:lumMod val="75000"/>
                    <a:lumOff val="25000"/>
                  </a:schemeClr>
                </a:solidFill>
                <a:latin typeface="IOWAN OLD STYLE ROMAN" panose="02040602040506020204" pitchFamily="18" charset="77"/>
              </a:rPr>
              <a:t>Elizabeth Keyser, Winemaker: </a:t>
            </a:r>
            <a:r>
              <a:rPr lang="en-US" dirty="0">
                <a:solidFill>
                  <a:schemeClr val="tx1">
                    <a:lumMod val="75000"/>
                    <a:lumOff val="25000"/>
                  </a:schemeClr>
                </a:solidFill>
                <a:latin typeface="Iowan Old Style Roman" panose="02040602040506020204" pitchFamily="18" charset="77"/>
              </a:rPr>
              <a:t>Elizabeth is a recent transplant from the Napa Valley where she held the title of Assistant Winemaker at the highly acclaimed HALL Family Wines. Prior to her time at Hall, Elizabeth held key winemaking roles at Napa’s Cliff </a:t>
            </a:r>
            <a:r>
              <a:rPr lang="en-US" dirty="0" err="1">
                <a:solidFill>
                  <a:schemeClr val="tx1">
                    <a:lumMod val="75000"/>
                    <a:lumOff val="25000"/>
                  </a:schemeClr>
                </a:solidFill>
                <a:latin typeface="Iowan Old Style Roman" panose="02040602040506020204" pitchFamily="18" charset="77"/>
              </a:rPr>
              <a:t>Lede</a:t>
            </a:r>
            <a:r>
              <a:rPr lang="en-US" dirty="0">
                <a:solidFill>
                  <a:schemeClr val="tx1">
                    <a:lumMod val="75000"/>
                    <a:lumOff val="25000"/>
                  </a:schemeClr>
                </a:solidFill>
                <a:latin typeface="Iowan Old Style Roman" panose="02040602040506020204" pitchFamily="18" charset="77"/>
              </a:rPr>
              <a:t>, A to Z </a:t>
            </a:r>
            <a:r>
              <a:rPr lang="en-US" dirty="0" err="1">
                <a:solidFill>
                  <a:schemeClr val="tx1">
                    <a:lumMod val="75000"/>
                    <a:lumOff val="25000"/>
                  </a:schemeClr>
                </a:solidFill>
                <a:latin typeface="Iowan Old Style Roman" panose="02040602040506020204" pitchFamily="18" charset="77"/>
              </a:rPr>
              <a:t>Wineworks</a:t>
            </a:r>
            <a:r>
              <a:rPr lang="en-US" dirty="0">
                <a:solidFill>
                  <a:schemeClr val="tx1">
                    <a:lumMod val="75000"/>
                    <a:lumOff val="25000"/>
                  </a:schemeClr>
                </a:solidFill>
                <a:latin typeface="Iowan Old Style Roman" panose="02040602040506020204" pitchFamily="18" charset="77"/>
              </a:rPr>
              <a:t> in Oregon, and Hardy’s </a:t>
            </a:r>
            <a:r>
              <a:rPr lang="en-US" dirty="0" err="1">
                <a:solidFill>
                  <a:schemeClr val="tx1">
                    <a:lumMod val="75000"/>
                    <a:lumOff val="25000"/>
                  </a:schemeClr>
                </a:solidFill>
                <a:latin typeface="Iowan Old Style Roman" panose="02040602040506020204" pitchFamily="18" charset="77"/>
              </a:rPr>
              <a:t>Tintara</a:t>
            </a:r>
            <a:r>
              <a:rPr lang="en-US" dirty="0">
                <a:solidFill>
                  <a:schemeClr val="tx1">
                    <a:lumMod val="75000"/>
                    <a:lumOff val="25000"/>
                  </a:schemeClr>
                </a:solidFill>
                <a:latin typeface="Iowan Old Style Roman" panose="02040602040506020204" pitchFamily="18" charset="77"/>
              </a:rPr>
              <a:t> in Australia. </a:t>
            </a:r>
          </a:p>
          <a:p>
            <a:endParaRPr lang="en-US" dirty="0"/>
          </a:p>
        </p:txBody>
      </p:sp>
      <p:pic>
        <p:nvPicPr>
          <p:cNvPr id="14" name="Google Shape;73;p14">
            <a:extLst>
              <a:ext uri="{FF2B5EF4-FFF2-40B4-BE49-F238E27FC236}">
                <a16:creationId xmlns:a16="http://schemas.microsoft.com/office/drawing/2014/main" id="{0F59F200-63DC-6947-84D8-8ED8853924F1}"/>
              </a:ext>
            </a:extLst>
          </p:cNvPr>
          <p:cNvPicPr preferRelativeResize="0"/>
          <p:nvPr/>
        </p:nvPicPr>
        <p:blipFill>
          <a:blip r:embed="rId3">
            <a:alphaModFix/>
          </a:blip>
          <a:stretch>
            <a:fillRect/>
          </a:stretch>
        </p:blipFill>
        <p:spPr>
          <a:xfrm>
            <a:off x="11080265" y="5569332"/>
            <a:ext cx="765583" cy="968266"/>
          </a:xfrm>
          <a:prstGeom prst="rect">
            <a:avLst/>
          </a:prstGeom>
          <a:noFill/>
          <a:ln>
            <a:noFill/>
          </a:ln>
        </p:spPr>
      </p:pic>
      <p:pic>
        <p:nvPicPr>
          <p:cNvPr id="8" name="Picture 7" descr="A person with her arms crossed&#10;&#10;Description automatically generated with low confidence">
            <a:extLst>
              <a:ext uri="{FF2B5EF4-FFF2-40B4-BE49-F238E27FC236}">
                <a16:creationId xmlns:a16="http://schemas.microsoft.com/office/drawing/2014/main" id="{1456FCE9-0429-DB4E-9DA4-5D32BE90E452}"/>
              </a:ext>
            </a:extLst>
          </p:cNvPr>
          <p:cNvPicPr>
            <a:picLocks noChangeAspect="1"/>
          </p:cNvPicPr>
          <p:nvPr/>
        </p:nvPicPr>
        <p:blipFill rotWithShape="1">
          <a:blip r:embed="rId4">
            <a:extLst>
              <a:ext uri="{28A0092B-C50C-407E-A947-70E740481C1C}">
                <a14:useLocalDpi xmlns:a14="http://schemas.microsoft.com/office/drawing/2010/main" val="0"/>
              </a:ext>
            </a:extLst>
          </a:blip>
          <a:srcRect l="13944" t="16682" r="13553" b="42482"/>
          <a:stretch/>
        </p:blipFill>
        <p:spPr>
          <a:xfrm>
            <a:off x="9738987" y="2904212"/>
            <a:ext cx="2106861" cy="2031325"/>
          </a:xfrm>
          <a:prstGeom prst="rect">
            <a:avLst/>
          </a:prstGeom>
        </p:spPr>
      </p:pic>
      <p:pic>
        <p:nvPicPr>
          <p:cNvPr id="9" name="Picture 8" descr="A person holding a glass of wine&#10;&#10;Description automatically generated with medium confidence">
            <a:extLst>
              <a:ext uri="{FF2B5EF4-FFF2-40B4-BE49-F238E27FC236}">
                <a16:creationId xmlns:a16="http://schemas.microsoft.com/office/drawing/2014/main" id="{7944B434-FA16-2543-96ED-685C9C9F4C7C}"/>
              </a:ext>
            </a:extLst>
          </p:cNvPr>
          <p:cNvPicPr>
            <a:picLocks noChangeAspect="1"/>
          </p:cNvPicPr>
          <p:nvPr/>
        </p:nvPicPr>
        <p:blipFill rotWithShape="1">
          <a:blip r:embed="rId5">
            <a:extLst>
              <a:ext uri="{28A0092B-C50C-407E-A947-70E740481C1C}">
                <a14:useLocalDpi xmlns:a14="http://schemas.microsoft.com/office/drawing/2010/main" val="0"/>
              </a:ext>
            </a:extLst>
          </a:blip>
          <a:srcRect l="24299" t="25980" r="46806" b="32665"/>
          <a:stretch/>
        </p:blipFill>
        <p:spPr>
          <a:xfrm>
            <a:off x="291271" y="4475021"/>
            <a:ext cx="2160495" cy="2062578"/>
          </a:xfrm>
          <a:prstGeom prst="rect">
            <a:avLst/>
          </a:prstGeom>
        </p:spPr>
      </p:pic>
    </p:spTree>
    <p:extLst>
      <p:ext uri="{BB962C8B-B14F-4D97-AF65-F5344CB8AC3E}">
        <p14:creationId xmlns:p14="http://schemas.microsoft.com/office/powerpoint/2010/main" val="169322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surrounded by mountains&#10;&#10;Description automatically generated with medium confidence">
            <a:extLst>
              <a:ext uri="{FF2B5EF4-FFF2-40B4-BE49-F238E27FC236}">
                <a16:creationId xmlns:a16="http://schemas.microsoft.com/office/drawing/2014/main" id="{EAE714A7-662A-3D49-BCA0-52FCF2C4F90B}"/>
              </a:ext>
            </a:extLst>
          </p:cNvPr>
          <p:cNvPicPr>
            <a:picLocks noChangeAspect="1"/>
          </p:cNvPicPr>
          <p:nvPr/>
        </p:nvPicPr>
        <p:blipFill rotWithShape="1">
          <a:blip r:embed="rId2">
            <a:extLst>
              <a:ext uri="{28A0092B-C50C-407E-A947-70E740481C1C}">
                <a14:useLocalDpi xmlns:a14="http://schemas.microsoft.com/office/drawing/2010/main" val="0"/>
              </a:ext>
            </a:extLst>
          </a:blip>
          <a:srcRect l="1" t="9112" r="1" b="1484"/>
          <a:stretch/>
        </p:blipFill>
        <p:spPr>
          <a:xfrm>
            <a:off x="0" y="0"/>
            <a:ext cx="12191999" cy="6857999"/>
          </a:xfrm>
          <a:prstGeom prst="rect">
            <a:avLst/>
          </a:prstGeom>
        </p:spPr>
      </p:pic>
      <p:sp>
        <p:nvSpPr>
          <p:cNvPr id="2" name="Title 1">
            <a:extLst>
              <a:ext uri="{FF2B5EF4-FFF2-40B4-BE49-F238E27FC236}">
                <a16:creationId xmlns:a16="http://schemas.microsoft.com/office/drawing/2014/main" id="{D441462C-C714-4549-90B3-A638D8CF2E3E}"/>
              </a:ext>
            </a:extLst>
          </p:cNvPr>
          <p:cNvSpPr>
            <a:spLocks noGrp="1"/>
          </p:cNvSpPr>
          <p:nvPr>
            <p:ph type="title"/>
          </p:nvPr>
        </p:nvSpPr>
        <p:spPr>
          <a:xfrm>
            <a:off x="3653366" y="243123"/>
            <a:ext cx="4885267" cy="1325563"/>
          </a:xfrm>
        </p:spPr>
        <p:txBody>
          <a:bodyPr>
            <a:normAutofit/>
          </a:bodyPr>
          <a:lstStyle/>
          <a:p>
            <a:pPr algn="ctr">
              <a:lnSpc>
                <a:spcPct val="100000"/>
              </a:lnSpc>
            </a:pPr>
            <a:r>
              <a:rPr lang="en-US" sz="3600">
                <a:latin typeface="Optima" panose="02000503060000020004" pitchFamily="2" charset="0"/>
              </a:rPr>
              <a:t>COMMITMENT TO</a:t>
            </a:r>
            <a:br>
              <a:rPr lang="en-US" sz="3600">
                <a:latin typeface="Optima" panose="02000503060000020004" pitchFamily="2" charset="0"/>
              </a:rPr>
            </a:br>
            <a:r>
              <a:rPr lang="en-US" sz="3600">
                <a:latin typeface="Optima" panose="02000503060000020004" pitchFamily="2" charset="0"/>
              </a:rPr>
              <a:t>SUSTAINABILITY </a:t>
            </a:r>
          </a:p>
        </p:txBody>
      </p:sp>
      <p:sp>
        <p:nvSpPr>
          <p:cNvPr id="9" name="TextBox 8">
            <a:extLst>
              <a:ext uri="{FF2B5EF4-FFF2-40B4-BE49-F238E27FC236}">
                <a16:creationId xmlns:a16="http://schemas.microsoft.com/office/drawing/2014/main" id="{A82C901B-87AB-4CD6-BAEB-FB239BC14B60}"/>
              </a:ext>
            </a:extLst>
          </p:cNvPr>
          <p:cNvSpPr txBox="1"/>
          <p:nvPr/>
        </p:nvSpPr>
        <p:spPr>
          <a:xfrm>
            <a:off x="7618307" y="1649593"/>
            <a:ext cx="4079240" cy="4216539"/>
          </a:xfrm>
          <a:prstGeom prst="rect">
            <a:avLst/>
          </a:prstGeom>
          <a:solidFill>
            <a:schemeClr val="tx1">
              <a:lumMod val="75000"/>
              <a:lumOff val="25000"/>
            </a:schemeClr>
          </a:solidFill>
        </p:spPr>
        <p:txBody>
          <a:bodyPr wrap="square" lIns="91440" tIns="45720" rIns="91440" bIns="45720" anchor="t">
            <a:spAutoFit/>
          </a:bodyPr>
          <a:lstStyle/>
          <a:p>
            <a:pPr marL="285750" indent="-285750">
              <a:buFont typeface="Arial" panose="020B0604020202020204" pitchFamily="34" charset="0"/>
              <a:buChar char="•"/>
            </a:pPr>
            <a:endParaRPr lang="en-US" sz="1400" dirty="0">
              <a:solidFill>
                <a:schemeClr val="bg2"/>
              </a:solidFill>
              <a:latin typeface="Iowan Old Style Roman" panose="02040602040506020204" pitchFamily="18" charset="77"/>
            </a:endParaRPr>
          </a:p>
          <a:p>
            <a:pPr marL="285750" indent="-285750">
              <a:buFont typeface="Arial" panose="020B0604020202020204" pitchFamily="34" charset="0"/>
              <a:buChar char="•"/>
            </a:pPr>
            <a:r>
              <a:rPr lang="en-US" sz="1600" dirty="0">
                <a:solidFill>
                  <a:schemeClr val="bg2"/>
                </a:solidFill>
                <a:latin typeface="Iowan Old Style Roman" panose="02040602040506020204"/>
              </a:rPr>
              <a:t>All fruit is sourced from three estate vineyards, each Salmon-Safe and LIVE Certified.</a:t>
            </a:r>
            <a:br>
              <a:rPr lang="en-US" sz="1600" dirty="0">
                <a:latin typeface="Iowan Old Style Roman" panose="02040602040506020204"/>
              </a:rPr>
            </a:br>
            <a:endParaRPr lang="en-US" sz="1600" dirty="0">
              <a:solidFill>
                <a:schemeClr val="bg2"/>
              </a:solidFill>
              <a:latin typeface="Iowan Old Style Roman" panose="02040602040506020204"/>
            </a:endParaRPr>
          </a:p>
          <a:p>
            <a:pPr marL="285750" indent="-285750">
              <a:buFont typeface="Arial" panose="020B0604020202020204" pitchFamily="34" charset="0"/>
              <a:buChar char="•"/>
            </a:pPr>
            <a:r>
              <a:rPr lang="en-US" sz="1600" dirty="0">
                <a:solidFill>
                  <a:schemeClr val="bg2"/>
                </a:solidFill>
                <a:latin typeface="Iowan Old Style Roman" panose="02040602040506020204"/>
                <a:ea typeface="+mn-lt"/>
                <a:cs typeface="+mn-lt"/>
              </a:rPr>
              <a:t>All products are designed with responsible packaging (100% natural cork, paper labels and lightweight bottles).</a:t>
            </a:r>
            <a:br>
              <a:rPr lang="en-US" sz="1600" dirty="0">
                <a:latin typeface="Iowan Old Style Roman" panose="02040602040506020204"/>
              </a:rPr>
            </a:br>
            <a:endParaRPr lang="en-US" sz="1600" dirty="0">
              <a:solidFill>
                <a:schemeClr val="bg2"/>
              </a:solidFill>
              <a:latin typeface="Iowan Old Style Roman" panose="02040602040506020204"/>
            </a:endParaRPr>
          </a:p>
          <a:p>
            <a:pPr marL="285750" indent="-285750">
              <a:buFont typeface="Arial" panose="020B0604020202020204" pitchFamily="34" charset="0"/>
              <a:buChar char="•"/>
            </a:pPr>
            <a:r>
              <a:rPr lang="en-US" sz="1600" dirty="0">
                <a:solidFill>
                  <a:schemeClr val="bg2"/>
                </a:solidFill>
                <a:latin typeface="Iowan Old Style Roman" panose="02040602040506020204"/>
                <a:ea typeface="+mn-lt"/>
                <a:cs typeface="+mn-lt"/>
              </a:rPr>
              <a:t>The winery reclaims water used in the winemaking process to irrigate Rocky Reach Vineyard.</a:t>
            </a:r>
            <a:br>
              <a:rPr lang="en-US" sz="1600" dirty="0">
                <a:latin typeface="Iowan Old Style Roman" panose="02040602040506020204"/>
                <a:ea typeface="+mn-lt"/>
                <a:cs typeface="+mn-lt"/>
              </a:rPr>
            </a:br>
            <a:endParaRPr lang="en-US" sz="1600" dirty="0">
              <a:solidFill>
                <a:schemeClr val="bg2"/>
              </a:solidFill>
              <a:latin typeface="Iowan Old Style Roman" panose="02040602040506020204"/>
              <a:ea typeface="+mn-lt"/>
              <a:cs typeface="+mn-lt"/>
            </a:endParaRPr>
          </a:p>
          <a:p>
            <a:pPr marL="285750" indent="-285750">
              <a:buFont typeface="Arial" panose="020B0604020202020204" pitchFamily="34" charset="0"/>
              <a:buChar char="•"/>
            </a:pPr>
            <a:r>
              <a:rPr lang="en-US" sz="1600" dirty="0">
                <a:solidFill>
                  <a:schemeClr val="bg2"/>
                </a:solidFill>
                <a:latin typeface="Iowan Old Style Roman" panose="02040602040506020204"/>
                <a:ea typeface="+mn-lt"/>
                <a:cs typeface="+mn-lt"/>
              </a:rPr>
              <a:t>Shown in the photo is a 1.1 million gallon pond that irrigates Rocky Pond’s flagship vineyard, Double D Vineyard.</a:t>
            </a:r>
            <a:br>
              <a:rPr lang="en-US" sz="1600" dirty="0">
                <a:latin typeface="Iowan Old Style Roman" panose="02040602040506020204"/>
                <a:ea typeface="+mn-lt"/>
                <a:cs typeface="+mn-lt"/>
              </a:rPr>
            </a:br>
            <a:endParaRPr lang="en-US" sz="1400" dirty="0">
              <a:latin typeface="Iowan Old Style Roman" panose="02040602040506020204"/>
              <a:cs typeface="Calibri"/>
            </a:endParaRPr>
          </a:p>
        </p:txBody>
      </p:sp>
      <p:pic>
        <p:nvPicPr>
          <p:cNvPr id="10" name="Picture 4" descr="Logo&#10;&#10;Description automatically generated">
            <a:extLst>
              <a:ext uri="{FF2B5EF4-FFF2-40B4-BE49-F238E27FC236}">
                <a16:creationId xmlns:a16="http://schemas.microsoft.com/office/drawing/2014/main" id="{BED65CAC-A16E-497A-9CCF-22EDE2BF408E}"/>
              </a:ext>
            </a:extLst>
          </p:cNvPr>
          <p:cNvPicPr>
            <a:picLocks noChangeAspect="1"/>
          </p:cNvPicPr>
          <p:nvPr/>
        </p:nvPicPr>
        <p:blipFill>
          <a:blip r:embed="rId3"/>
          <a:stretch>
            <a:fillRect/>
          </a:stretch>
        </p:blipFill>
        <p:spPr>
          <a:xfrm>
            <a:off x="217021" y="5443058"/>
            <a:ext cx="805479" cy="1212675"/>
          </a:xfrm>
          <a:prstGeom prst="rect">
            <a:avLst/>
          </a:prstGeom>
          <a:solidFill>
            <a:schemeClr val="bg1"/>
          </a:solidFill>
        </p:spPr>
      </p:pic>
      <p:pic>
        <p:nvPicPr>
          <p:cNvPr id="11" name="Picture 5" descr="A picture containing text, clipart&#10;&#10;Description automatically generated">
            <a:extLst>
              <a:ext uri="{FF2B5EF4-FFF2-40B4-BE49-F238E27FC236}">
                <a16:creationId xmlns:a16="http://schemas.microsoft.com/office/drawing/2014/main" id="{7ABF1D9C-3CE8-4C50-AE39-27DAD14C491A}"/>
              </a:ext>
            </a:extLst>
          </p:cNvPr>
          <p:cNvPicPr>
            <a:picLocks noChangeAspect="1"/>
          </p:cNvPicPr>
          <p:nvPr/>
        </p:nvPicPr>
        <p:blipFill>
          <a:blip r:embed="rId4"/>
          <a:stretch>
            <a:fillRect/>
          </a:stretch>
        </p:blipFill>
        <p:spPr>
          <a:xfrm>
            <a:off x="1239521" y="5443058"/>
            <a:ext cx="739436" cy="1212675"/>
          </a:xfrm>
          <a:prstGeom prst="rect">
            <a:avLst/>
          </a:prstGeom>
        </p:spPr>
      </p:pic>
    </p:spTree>
    <p:extLst>
      <p:ext uri="{BB962C8B-B14F-4D97-AF65-F5344CB8AC3E}">
        <p14:creationId xmlns:p14="http://schemas.microsoft.com/office/powerpoint/2010/main" val="180874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41462C-C714-4549-90B3-A638D8CF2E3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cs typeface="Calibri Light"/>
              </a:rPr>
              <a:t>A NEW CHAPTER FOR WA</a:t>
            </a:r>
            <a:endParaRPr lang="en-US" sz="5400">
              <a:solidFill>
                <a:srgbClr val="FFFFFF"/>
              </a:solidFill>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outdoor, sky, grass, ground&#10;&#10;Description automatically generated">
            <a:extLst>
              <a:ext uri="{FF2B5EF4-FFF2-40B4-BE49-F238E27FC236}">
                <a16:creationId xmlns:a16="http://schemas.microsoft.com/office/drawing/2014/main" id="{42D8D023-6720-6770-FD07-A087B0644DC4}"/>
              </a:ext>
            </a:extLst>
          </p:cNvPr>
          <p:cNvPicPr>
            <a:picLocks noChangeAspect="1"/>
          </p:cNvPicPr>
          <p:nvPr/>
        </p:nvPicPr>
        <p:blipFill>
          <a:blip r:embed="rId2"/>
          <a:stretch>
            <a:fillRect/>
          </a:stretch>
        </p:blipFill>
        <p:spPr>
          <a:xfrm>
            <a:off x="394434" y="2426818"/>
            <a:ext cx="5330182" cy="3997637"/>
          </a:xfrm>
          <a:prstGeom prst="rect">
            <a:avLst/>
          </a:prstGeom>
        </p:spPr>
      </p:pic>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A picture containing logo&#10;&#10;Description automatically generated">
            <a:extLst>
              <a:ext uri="{FF2B5EF4-FFF2-40B4-BE49-F238E27FC236}">
                <a16:creationId xmlns:a16="http://schemas.microsoft.com/office/drawing/2014/main" id="{04F2E923-812A-5942-3D1B-42E2647F0FF8}"/>
              </a:ext>
            </a:extLst>
          </p:cNvPr>
          <p:cNvPicPr>
            <a:picLocks noChangeAspect="1"/>
          </p:cNvPicPr>
          <p:nvPr/>
        </p:nvPicPr>
        <p:blipFill>
          <a:blip r:embed="rId3"/>
          <a:stretch>
            <a:fillRect/>
          </a:stretch>
        </p:blipFill>
        <p:spPr>
          <a:xfrm>
            <a:off x="6413758" y="2250955"/>
            <a:ext cx="4819178" cy="1729336"/>
          </a:xfrm>
          <a:prstGeom prst="rect">
            <a:avLst/>
          </a:prstGeom>
        </p:spPr>
      </p:pic>
      <p:sp>
        <p:nvSpPr>
          <p:cNvPr id="9" name="TextBox 8">
            <a:extLst>
              <a:ext uri="{FF2B5EF4-FFF2-40B4-BE49-F238E27FC236}">
                <a16:creationId xmlns:a16="http://schemas.microsoft.com/office/drawing/2014/main" id="{A82C901B-87AB-4CD6-BAEB-FB239BC14B60}"/>
              </a:ext>
            </a:extLst>
          </p:cNvPr>
          <p:cNvSpPr txBox="1"/>
          <p:nvPr/>
        </p:nvSpPr>
        <p:spPr>
          <a:xfrm>
            <a:off x="5076284" y="4473422"/>
            <a:ext cx="6609921" cy="1526741"/>
          </a:xfrm>
          <a:prstGeom prst="rect">
            <a:avLst/>
          </a:prstGeom>
        </p:spPr>
        <p:txBody>
          <a:bodyPr vert="horz" lIns="91440" tIns="45720" rIns="91440" bIns="45720" rtlCol="0" anchor="ctr">
            <a:noAutofit/>
          </a:bodyPr>
          <a:lstStyle/>
          <a:p>
            <a:pPr marL="57150">
              <a:lnSpc>
                <a:spcPct val="90000"/>
              </a:lnSpc>
              <a:spcAft>
                <a:spcPts val="600"/>
              </a:spcAft>
            </a:pPr>
            <a:endParaRPr lang="en-US" sz="900">
              <a:solidFill>
                <a:schemeClr val="bg1"/>
              </a:solidFill>
              <a:cs typeface="Calibri"/>
            </a:endParaRPr>
          </a:p>
        </p:txBody>
      </p:sp>
      <p:sp>
        <p:nvSpPr>
          <p:cNvPr id="13" name="TextBox 12">
            <a:extLst>
              <a:ext uri="{FF2B5EF4-FFF2-40B4-BE49-F238E27FC236}">
                <a16:creationId xmlns:a16="http://schemas.microsoft.com/office/drawing/2014/main" id="{B47AACA3-C65A-A074-3F29-9B0ACB6B555D}"/>
              </a:ext>
            </a:extLst>
          </p:cNvPr>
          <p:cNvSpPr txBox="1"/>
          <p:nvPr/>
        </p:nvSpPr>
        <p:spPr>
          <a:xfrm>
            <a:off x="6467386" y="3839132"/>
            <a:ext cx="500832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Iowan Old Style Roman"/>
                <a:ea typeface="+mn-lt"/>
                <a:cs typeface="+mn-lt"/>
              </a:rPr>
              <a:t>Sustainability includes a broad set of science-based practices developed for local conditions and vineyard and winery scale. Objectives include natural resources, watershed protection, soil health, low input farming, employee and community stewardship and climate resiliency. </a:t>
            </a:r>
            <a:endParaRPr lang="en-US" dirty="0">
              <a:latin typeface="Iowan Old Style Roman"/>
            </a:endParaRPr>
          </a:p>
          <a:p>
            <a:endParaRPr lang="en-US" dirty="0">
              <a:latin typeface="Iowan Old Style Roman"/>
              <a:ea typeface="+mn-lt"/>
              <a:cs typeface="+mn-lt"/>
            </a:endParaRPr>
          </a:p>
          <a:p>
            <a:pPr algn="ctr"/>
            <a:r>
              <a:rPr lang="en-US" b="1" i="1" dirty="0">
                <a:latin typeface="Iowan Old Style Roman"/>
                <a:ea typeface="+mn-lt"/>
                <a:cs typeface="+mn-lt"/>
              </a:rPr>
              <a:t>Sustainable WA was built by and for the industry, specifically for Washington vineyards.</a:t>
            </a:r>
            <a:endParaRPr lang="en-US" b="1" i="1" dirty="0">
              <a:latin typeface="Iowan Old Style Roman"/>
              <a:cs typeface="Calibri"/>
            </a:endParaRPr>
          </a:p>
        </p:txBody>
      </p:sp>
    </p:spTree>
    <p:extLst>
      <p:ext uri="{BB962C8B-B14F-4D97-AF65-F5344CB8AC3E}">
        <p14:creationId xmlns:p14="http://schemas.microsoft.com/office/powerpoint/2010/main" val="2849892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41462C-C714-4549-90B3-A638D8CF2E3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cs typeface="Calibri Light"/>
              </a:rPr>
              <a:t>A NEW CHAPTER FOR ROCKY POND</a:t>
            </a:r>
            <a:endParaRPr lang="en-US" sz="5400">
              <a:solidFill>
                <a:srgbClr val="FFFFFF"/>
              </a:solidFill>
            </a:endParaRPr>
          </a:p>
        </p:txBody>
      </p:sp>
      <p:cxnSp>
        <p:nvCxnSpPr>
          <p:cNvPr id="32" name="Straight Connector 3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5" descr="A picture containing logo&#10;&#10;Description automatically generated">
            <a:extLst>
              <a:ext uri="{FF2B5EF4-FFF2-40B4-BE49-F238E27FC236}">
                <a16:creationId xmlns:a16="http://schemas.microsoft.com/office/drawing/2014/main" id="{04F2E923-812A-5942-3D1B-42E2647F0FF8}"/>
              </a:ext>
            </a:extLst>
          </p:cNvPr>
          <p:cNvPicPr>
            <a:picLocks noChangeAspect="1"/>
          </p:cNvPicPr>
          <p:nvPr/>
        </p:nvPicPr>
        <p:blipFill>
          <a:blip r:embed="rId2"/>
          <a:stretch>
            <a:fillRect/>
          </a:stretch>
        </p:blipFill>
        <p:spPr>
          <a:xfrm>
            <a:off x="6413758" y="2250955"/>
            <a:ext cx="4819178" cy="1729336"/>
          </a:xfrm>
          <a:prstGeom prst="rect">
            <a:avLst/>
          </a:prstGeom>
        </p:spPr>
      </p:pic>
      <p:sp>
        <p:nvSpPr>
          <p:cNvPr id="9" name="TextBox 8">
            <a:extLst>
              <a:ext uri="{FF2B5EF4-FFF2-40B4-BE49-F238E27FC236}">
                <a16:creationId xmlns:a16="http://schemas.microsoft.com/office/drawing/2014/main" id="{A82C901B-87AB-4CD6-BAEB-FB239BC14B60}"/>
              </a:ext>
            </a:extLst>
          </p:cNvPr>
          <p:cNvSpPr txBox="1"/>
          <p:nvPr/>
        </p:nvSpPr>
        <p:spPr>
          <a:xfrm>
            <a:off x="6417144" y="4052169"/>
            <a:ext cx="5138113" cy="2716713"/>
          </a:xfrm>
          <a:prstGeom prst="rect">
            <a:avLst/>
          </a:prstGeom>
        </p:spPr>
        <p:txBody>
          <a:bodyPr vert="horz" lIns="91440" tIns="45720" rIns="91440" bIns="45720" rtlCol="0" anchor="ctr">
            <a:noAutofit/>
          </a:bodyPr>
          <a:lstStyle/>
          <a:p>
            <a:pPr marL="228600" indent="-171450">
              <a:lnSpc>
                <a:spcPct val="90000"/>
              </a:lnSpc>
              <a:spcAft>
                <a:spcPts val="600"/>
              </a:spcAft>
              <a:buFont typeface="Arial" panose="020B0604020202020204" pitchFamily="34" charset="0"/>
              <a:buChar char="•"/>
            </a:pPr>
            <a:endParaRPr lang="en-US" sz="900">
              <a:solidFill>
                <a:schemeClr val="bg1"/>
              </a:solidFill>
              <a:cs typeface="Calibri"/>
            </a:endParaRPr>
          </a:p>
        </p:txBody>
      </p:sp>
      <p:pic>
        <p:nvPicPr>
          <p:cNvPr id="6" name="Picture 6" descr="A picture containing grass, sky, outdoor, nature&#10;&#10;Description automatically generated">
            <a:extLst>
              <a:ext uri="{FF2B5EF4-FFF2-40B4-BE49-F238E27FC236}">
                <a16:creationId xmlns:a16="http://schemas.microsoft.com/office/drawing/2014/main" id="{C6D05C76-02AC-5D62-1527-ED48FAC57036}"/>
              </a:ext>
            </a:extLst>
          </p:cNvPr>
          <p:cNvPicPr>
            <a:picLocks noChangeAspect="1"/>
          </p:cNvPicPr>
          <p:nvPr/>
        </p:nvPicPr>
        <p:blipFill>
          <a:blip r:embed="rId3"/>
          <a:stretch>
            <a:fillRect/>
          </a:stretch>
        </p:blipFill>
        <p:spPr>
          <a:xfrm>
            <a:off x="218995" y="2646518"/>
            <a:ext cx="5665938" cy="3190442"/>
          </a:xfrm>
          <a:prstGeom prst="rect">
            <a:avLst/>
          </a:prstGeom>
        </p:spPr>
      </p:pic>
      <p:pic>
        <p:nvPicPr>
          <p:cNvPr id="8" name="Google Shape;73;p14" descr="A picture containing text, outdoor, sign&#10;&#10;Description automatically generated">
            <a:extLst>
              <a:ext uri="{FF2B5EF4-FFF2-40B4-BE49-F238E27FC236}">
                <a16:creationId xmlns:a16="http://schemas.microsoft.com/office/drawing/2014/main" id="{6432F9DD-8BEC-4B92-BB79-5A1B3243E0B5}"/>
              </a:ext>
            </a:extLst>
          </p:cNvPr>
          <p:cNvPicPr preferRelativeResize="0"/>
          <p:nvPr/>
        </p:nvPicPr>
        <p:blipFill>
          <a:blip r:embed="rId4">
            <a:alphaModFix/>
          </a:blip>
          <a:stretch>
            <a:fillRect/>
          </a:stretch>
        </p:blipFill>
        <p:spPr>
          <a:xfrm>
            <a:off x="2718349" y="5921989"/>
            <a:ext cx="707710" cy="852520"/>
          </a:xfrm>
          <a:prstGeom prst="rect">
            <a:avLst/>
          </a:prstGeom>
          <a:noFill/>
          <a:ln>
            <a:noFill/>
          </a:ln>
        </p:spPr>
      </p:pic>
      <p:sp>
        <p:nvSpPr>
          <p:cNvPr id="10" name="TextBox 9">
            <a:extLst>
              <a:ext uri="{FF2B5EF4-FFF2-40B4-BE49-F238E27FC236}">
                <a16:creationId xmlns:a16="http://schemas.microsoft.com/office/drawing/2014/main" id="{37A35CA0-5E72-EA31-A705-55F91C53A6C1}"/>
              </a:ext>
            </a:extLst>
          </p:cNvPr>
          <p:cNvSpPr txBox="1"/>
          <p:nvPr/>
        </p:nvSpPr>
        <p:spPr>
          <a:xfrm>
            <a:off x="6295570" y="3911792"/>
            <a:ext cx="5542395"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700" dirty="0">
                <a:latin typeface="Iowan Old Style Roman"/>
                <a:cs typeface="Calibri"/>
              </a:rPr>
              <a:t>Double D Vineyard is one of five vineyards in Washington that is certified </a:t>
            </a:r>
            <a:r>
              <a:rPr lang="en-US" sz="1700" i="1" dirty="0">
                <a:latin typeface="Iowan Old Style Roman"/>
                <a:cs typeface="Calibri"/>
              </a:rPr>
              <a:t>Sustainable </a:t>
            </a:r>
            <a:r>
              <a:rPr lang="en-US" sz="1700" dirty="0">
                <a:latin typeface="Iowan Old Style Roman"/>
                <a:cs typeface="Calibri"/>
              </a:rPr>
              <a:t>WA and will appear on 2022 vintage labels.</a:t>
            </a:r>
          </a:p>
          <a:p>
            <a:endParaRPr lang="en-US" sz="1700" dirty="0">
              <a:latin typeface="Iowan Old Style Roman"/>
              <a:cs typeface="Calibri"/>
            </a:endParaRPr>
          </a:p>
          <a:p>
            <a:pPr marL="285750" indent="-285750">
              <a:buFont typeface="Arial"/>
              <a:buChar char="•"/>
            </a:pPr>
            <a:r>
              <a:rPr lang="en-US" sz="1700" dirty="0">
                <a:latin typeface="Iowan Old Style Roman"/>
                <a:cs typeface="Calibri"/>
              </a:rPr>
              <a:t>Shane Collins, our Director of Viticulture and Chairman of the WA Winegrowers Association, helped design and launch this third-party certified program. </a:t>
            </a:r>
          </a:p>
          <a:p>
            <a:pPr marL="285750" indent="-285750">
              <a:buFont typeface="Arial"/>
              <a:buChar char="•"/>
            </a:pPr>
            <a:endParaRPr lang="en-US" sz="1700" dirty="0">
              <a:cs typeface="Calibri"/>
            </a:endParaRPr>
          </a:p>
          <a:p>
            <a:pPr marL="285750" indent="-285750">
              <a:buFont typeface="Arial"/>
              <a:buChar char="•"/>
            </a:pPr>
            <a:r>
              <a:rPr lang="en-US" sz="1700" dirty="0">
                <a:latin typeface="Iowan Old Style Roman" panose="02040602040506020204"/>
                <a:cs typeface="Calibri"/>
              </a:rPr>
              <a:t>Rocky Pond's transition to the </a:t>
            </a:r>
            <a:r>
              <a:rPr lang="en-US" sz="1700" i="1" dirty="0">
                <a:latin typeface="Iowan Old Style Roman" panose="02040602040506020204"/>
                <a:cs typeface="Calibri"/>
              </a:rPr>
              <a:t>Sustainable</a:t>
            </a:r>
            <a:r>
              <a:rPr lang="en-US" sz="1700" dirty="0">
                <a:latin typeface="Iowan Old Style Roman" panose="02040602040506020204"/>
                <a:cs typeface="Calibri"/>
              </a:rPr>
              <a:t> WA program was a natural one from their existing LIVE certification.  </a:t>
            </a:r>
          </a:p>
        </p:txBody>
      </p:sp>
    </p:spTree>
    <p:extLst>
      <p:ext uri="{BB962C8B-B14F-4D97-AF65-F5344CB8AC3E}">
        <p14:creationId xmlns:p14="http://schemas.microsoft.com/office/powerpoint/2010/main" val="2866803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B99B-8453-466C-82E3-A69E082593B1}"/>
              </a:ext>
            </a:extLst>
          </p:cNvPr>
          <p:cNvSpPr>
            <a:spLocks noGrp="1"/>
          </p:cNvSpPr>
          <p:nvPr>
            <p:ph type="title"/>
          </p:nvPr>
        </p:nvSpPr>
        <p:spPr>
          <a:xfrm>
            <a:off x="5756153" y="309489"/>
            <a:ext cx="4174745" cy="1186241"/>
          </a:xfrm>
        </p:spPr>
        <p:txBody>
          <a:bodyPr vert="horz" lIns="91440" tIns="45720" rIns="91440" bIns="45720" rtlCol="0" anchor="ctr">
            <a:normAutofit/>
          </a:bodyPr>
          <a:lstStyle/>
          <a:p>
            <a:pPr algn="ctr">
              <a:lnSpc>
                <a:spcPct val="100000"/>
              </a:lnSpc>
            </a:pPr>
            <a:r>
              <a:rPr lang="en-US" sz="3200">
                <a:latin typeface="Optima"/>
              </a:rPr>
              <a:t> </a:t>
            </a:r>
            <a:r>
              <a:rPr lang="en-US" sz="3200" kern="1200">
                <a:latin typeface="Optima"/>
              </a:rPr>
              <a:t>ROCKY REACH AVA</a:t>
            </a:r>
            <a:br>
              <a:rPr lang="en-US" sz="3200">
                <a:latin typeface="Optima"/>
              </a:rPr>
            </a:br>
            <a:r>
              <a:rPr lang="en-US" sz="3200">
                <a:latin typeface="Optima"/>
              </a:rPr>
              <a:t>GEOGRAPHY</a:t>
            </a:r>
            <a:endParaRPr lang="en-US"/>
          </a:p>
        </p:txBody>
      </p:sp>
      <p:pic>
        <p:nvPicPr>
          <p:cNvPr id="20" name="Picture 19" descr="A picture containing sky, grass, outdoor, field&#10;&#10;Description automatically generated">
            <a:extLst>
              <a:ext uri="{FF2B5EF4-FFF2-40B4-BE49-F238E27FC236}">
                <a16:creationId xmlns:a16="http://schemas.microsoft.com/office/drawing/2014/main" id="{9A0AF278-0189-CA41-AF0D-6B599F2E249F}"/>
              </a:ext>
            </a:extLst>
          </p:cNvPr>
          <p:cNvPicPr>
            <a:picLocks noChangeAspect="1"/>
          </p:cNvPicPr>
          <p:nvPr/>
        </p:nvPicPr>
        <p:blipFill rotWithShape="1">
          <a:blip r:embed="rId2">
            <a:extLst>
              <a:ext uri="{28A0092B-C50C-407E-A947-70E740481C1C}">
                <a14:useLocalDpi xmlns:a14="http://schemas.microsoft.com/office/drawing/2010/main" val="0"/>
              </a:ext>
            </a:extLst>
          </a:blip>
          <a:srcRect r="7708" b="3"/>
          <a:stretch/>
        </p:blipFill>
        <p:spPr>
          <a:xfrm>
            <a:off x="181944" y="130177"/>
            <a:ext cx="3604931" cy="2204403"/>
          </a:xfrm>
          <a:prstGeom prst="rect">
            <a:avLst/>
          </a:prstGeom>
        </p:spPr>
      </p:pic>
      <p:pic>
        <p:nvPicPr>
          <p:cNvPr id="7" name="Picture 6" descr="A body of water with a rocky mountain in the background&#10;&#10;Description automatically generated with low confidence">
            <a:extLst>
              <a:ext uri="{FF2B5EF4-FFF2-40B4-BE49-F238E27FC236}">
                <a16:creationId xmlns:a16="http://schemas.microsoft.com/office/drawing/2014/main" id="{FD8C0C08-83B6-7641-A114-E17E8EC745EF}"/>
              </a:ext>
            </a:extLst>
          </p:cNvPr>
          <p:cNvPicPr>
            <a:picLocks noChangeAspect="1"/>
          </p:cNvPicPr>
          <p:nvPr/>
        </p:nvPicPr>
        <p:blipFill rotWithShape="1">
          <a:blip r:embed="rId3">
            <a:extLst>
              <a:ext uri="{28A0092B-C50C-407E-A947-70E740481C1C}">
                <a14:useLocalDpi xmlns:a14="http://schemas.microsoft.com/office/drawing/2010/main" val="0"/>
              </a:ext>
            </a:extLst>
          </a:blip>
          <a:srcRect t="51896" r="-4" b="1665"/>
          <a:stretch/>
        </p:blipFill>
        <p:spPr>
          <a:xfrm>
            <a:off x="181944" y="4701339"/>
            <a:ext cx="3594492" cy="2156662"/>
          </a:xfrm>
          <a:prstGeom prst="rect">
            <a:avLst/>
          </a:prstGeom>
        </p:spPr>
      </p:pic>
      <p:sp>
        <p:nvSpPr>
          <p:cNvPr id="13" name="TextBox 12">
            <a:extLst>
              <a:ext uri="{FF2B5EF4-FFF2-40B4-BE49-F238E27FC236}">
                <a16:creationId xmlns:a16="http://schemas.microsoft.com/office/drawing/2014/main" id="{A17E701F-3223-4623-A7E2-CC4A7963267D}"/>
              </a:ext>
            </a:extLst>
          </p:cNvPr>
          <p:cNvSpPr txBox="1"/>
          <p:nvPr/>
        </p:nvSpPr>
        <p:spPr>
          <a:xfrm>
            <a:off x="4068917" y="1797814"/>
            <a:ext cx="7818392" cy="4873612"/>
          </a:xfrm>
          <a:prstGeom prst="rect">
            <a:avLst/>
          </a:prstGeom>
        </p:spPr>
        <p:txBody>
          <a:bodyPr vert="horz" lIns="91440" tIns="45720" rIns="91440" bIns="45720" rtlCol="0" anchor="t">
            <a:noAutofit/>
          </a:bodyPr>
          <a:lstStyle/>
          <a:p>
            <a:pPr marL="285750" indent="-285750">
              <a:spcBef>
                <a:spcPts val="1000"/>
              </a:spcBef>
              <a:spcAft>
                <a:spcPts val="600"/>
              </a:spcAft>
              <a:buFont typeface="Arial,Sans-Serif" panose="020B0604020202020204" pitchFamily="34" charset="0"/>
              <a:buChar char="•"/>
            </a:pPr>
            <a:r>
              <a:rPr lang="en-US" sz="2000" dirty="0">
                <a:latin typeface="Iowan Old Style Roman" panose="02040602040506020204"/>
                <a:ea typeface="+mn-lt"/>
                <a:cs typeface="+mn-lt"/>
              </a:rPr>
              <a:t>On July 5th, 2022, the Rocky Reach AVA was declared as the 20th AVA of Washington State. </a:t>
            </a:r>
          </a:p>
          <a:p>
            <a:pPr marL="285750" indent="-285750">
              <a:spcBef>
                <a:spcPts val="1000"/>
              </a:spcBef>
              <a:spcAft>
                <a:spcPts val="600"/>
              </a:spcAft>
              <a:buFont typeface="Arial,Sans-Serif" panose="020B0604020202020204" pitchFamily="34" charset="0"/>
              <a:buChar char="•"/>
            </a:pPr>
            <a:r>
              <a:rPr lang="en-US" sz="2000" dirty="0">
                <a:latin typeface="Iowan Old Style Roman" panose="02040602040506020204"/>
                <a:ea typeface="+mn-lt"/>
                <a:cs typeface="+mn-lt"/>
              </a:rPr>
              <a:t>Rocky Reach AVA takes its name from the Rocky Reach Dam and the Rocky Reach Reservoir (also known as Lake Entiat). Steamboat captains first applied the name “Rocky Reach” to the region in the late 1800’s, to describe the rapids within a stretch, or “reach”, of the Columbia River.  </a:t>
            </a:r>
          </a:p>
          <a:p>
            <a:pPr marL="285750" indent="-285750">
              <a:spcBef>
                <a:spcPts val="1000"/>
              </a:spcBef>
              <a:spcAft>
                <a:spcPts val="600"/>
              </a:spcAft>
              <a:buFont typeface="Arial,Sans-Serif" panose="020B0604020202020204" pitchFamily="34" charset="0"/>
              <a:buChar char="•"/>
            </a:pPr>
            <a:r>
              <a:rPr lang="en-US" sz="2000" dirty="0">
                <a:latin typeface="Iowan Old Style Roman" panose="02040602040506020204"/>
                <a:ea typeface="+mn-lt"/>
                <a:cs typeface="+mn-lt"/>
              </a:rPr>
              <a:t>Rocky Reach AVA encompasses 32,333 acres (50 square miles) and is located along both sides of the Columbia River starting at the Rocky Reach Reservoir and ending upriver near the Lone Pine Café.  </a:t>
            </a:r>
          </a:p>
          <a:p>
            <a:pPr marL="285750" indent="-285750">
              <a:spcBef>
                <a:spcPts val="1000"/>
              </a:spcBef>
              <a:spcAft>
                <a:spcPts val="600"/>
              </a:spcAft>
              <a:buFont typeface="Arial,Sans-Serif" panose="020B0604020202020204" pitchFamily="34" charset="0"/>
              <a:buChar char="•"/>
            </a:pPr>
            <a:r>
              <a:rPr lang="en-US" sz="2000" dirty="0">
                <a:latin typeface="Iowan Old Style Roman" panose="02040602040506020204"/>
                <a:ea typeface="+mn-lt"/>
                <a:cs typeface="+mn-lt"/>
              </a:rPr>
              <a:t>Approximately 7,900 acres, constituting 24 percent of the area is occupied by the Columbia River and Rocky Reach Reservoir.</a:t>
            </a:r>
            <a:endParaRPr lang="en-US" sz="2000" dirty="0">
              <a:latin typeface="Iowan Old Style Roman" panose="02040602040506020204"/>
              <a:cs typeface="Calibri" panose="020F0502020204030204"/>
            </a:endParaRPr>
          </a:p>
          <a:p>
            <a:pPr marL="285750" indent="-285750">
              <a:spcBef>
                <a:spcPts val="1000"/>
              </a:spcBef>
              <a:spcAft>
                <a:spcPts val="600"/>
              </a:spcAft>
              <a:buFont typeface="Arial,Sans-Serif" panose="020B0604020202020204" pitchFamily="34" charset="0"/>
              <a:buChar char="•"/>
            </a:pPr>
            <a:endParaRPr lang="en-US" dirty="0">
              <a:latin typeface="Calibri"/>
              <a:ea typeface="+mn-lt"/>
              <a:cs typeface="+mn-lt"/>
            </a:endParaRPr>
          </a:p>
        </p:txBody>
      </p:sp>
      <p:pic>
        <p:nvPicPr>
          <p:cNvPr id="5" name="Picture 4" descr="A picture containing grass, mountain, sky, outdoor&#10;&#10;Description automatically generated">
            <a:extLst>
              <a:ext uri="{FF2B5EF4-FFF2-40B4-BE49-F238E27FC236}">
                <a16:creationId xmlns:a16="http://schemas.microsoft.com/office/drawing/2014/main" id="{F8E83F43-EDA8-FD4D-B2C3-F481542E6E47}"/>
              </a:ext>
            </a:extLst>
          </p:cNvPr>
          <p:cNvPicPr>
            <a:picLocks noChangeAspect="1"/>
          </p:cNvPicPr>
          <p:nvPr/>
        </p:nvPicPr>
        <p:blipFill rotWithShape="1">
          <a:blip r:embed="rId4">
            <a:extLst>
              <a:ext uri="{28A0092B-C50C-407E-A947-70E740481C1C}">
                <a14:useLocalDpi xmlns:a14="http://schemas.microsoft.com/office/drawing/2010/main" val="0"/>
              </a:ext>
            </a:extLst>
          </a:blip>
          <a:srcRect l="5263" t="414" r="1" b="-414"/>
          <a:stretch/>
        </p:blipFill>
        <p:spPr>
          <a:xfrm>
            <a:off x="185115" y="2440946"/>
            <a:ext cx="3612175" cy="2163692"/>
          </a:xfrm>
          <a:prstGeom prst="rect">
            <a:avLst/>
          </a:prstGeom>
        </p:spPr>
      </p:pic>
    </p:spTree>
    <p:extLst>
      <p:ext uri="{BB962C8B-B14F-4D97-AF65-F5344CB8AC3E}">
        <p14:creationId xmlns:p14="http://schemas.microsoft.com/office/powerpoint/2010/main" val="34959998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B99B-8453-466C-82E3-A69E082593B1}"/>
              </a:ext>
            </a:extLst>
          </p:cNvPr>
          <p:cNvSpPr>
            <a:spLocks noGrp="1"/>
          </p:cNvSpPr>
          <p:nvPr>
            <p:ph type="title"/>
          </p:nvPr>
        </p:nvSpPr>
        <p:spPr>
          <a:xfrm>
            <a:off x="6024908" y="246859"/>
            <a:ext cx="4174745" cy="1186241"/>
          </a:xfrm>
        </p:spPr>
        <p:txBody>
          <a:bodyPr vert="horz" lIns="91440" tIns="45720" rIns="91440" bIns="45720" rtlCol="0" anchor="ctr">
            <a:normAutofit/>
          </a:bodyPr>
          <a:lstStyle/>
          <a:p>
            <a:pPr algn="ctr">
              <a:lnSpc>
                <a:spcPct val="100000"/>
              </a:lnSpc>
            </a:pPr>
            <a:r>
              <a:rPr lang="en-US" sz="3200">
                <a:latin typeface="Optima"/>
              </a:rPr>
              <a:t> </a:t>
            </a:r>
            <a:r>
              <a:rPr lang="en-US" sz="3200" kern="1200">
                <a:latin typeface="Optima"/>
              </a:rPr>
              <a:t>ROCKY REACH AVA</a:t>
            </a:r>
            <a:br>
              <a:rPr lang="en-US" sz="3200">
                <a:latin typeface="Optima"/>
              </a:rPr>
            </a:br>
            <a:r>
              <a:rPr lang="en-US" sz="3200">
                <a:latin typeface="Optima"/>
              </a:rPr>
              <a:t>GEOLOGY </a:t>
            </a:r>
            <a:endParaRPr lang="en-US" sz="3200" kern="1200">
              <a:latin typeface="Optima"/>
            </a:endParaRPr>
          </a:p>
        </p:txBody>
      </p:sp>
      <p:pic>
        <p:nvPicPr>
          <p:cNvPr id="18" name="Content Placeholder 17" descr="A field of green plants with mountains in the background&#10;&#10;Description automatically generated with medium confidence">
            <a:extLst>
              <a:ext uri="{FF2B5EF4-FFF2-40B4-BE49-F238E27FC236}">
                <a16:creationId xmlns:a16="http://schemas.microsoft.com/office/drawing/2014/main" id="{71ED3324-606D-814B-8E1E-89B28044546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762" r="1200" b="-1"/>
          <a:stretch/>
        </p:blipFill>
        <p:spPr>
          <a:xfrm>
            <a:off x="1" y="-1"/>
            <a:ext cx="3719750" cy="2225041"/>
          </a:xfrm>
          <a:prstGeom prst="rect">
            <a:avLst/>
          </a:prstGeom>
        </p:spPr>
      </p:pic>
      <p:pic>
        <p:nvPicPr>
          <p:cNvPr id="4" name="Picture 3">
            <a:extLst>
              <a:ext uri="{FF2B5EF4-FFF2-40B4-BE49-F238E27FC236}">
                <a16:creationId xmlns:a16="http://schemas.microsoft.com/office/drawing/2014/main" id="{09E3D6A4-EFFA-FA4A-9B43-2AE2BEBB0955}"/>
              </a:ext>
            </a:extLst>
          </p:cNvPr>
          <p:cNvPicPr>
            <a:picLocks noChangeAspect="1"/>
          </p:cNvPicPr>
          <p:nvPr/>
        </p:nvPicPr>
        <p:blipFill rotWithShape="1">
          <a:blip r:embed="rId3">
            <a:extLst>
              <a:ext uri="{28A0092B-C50C-407E-A947-70E740481C1C}">
                <a14:useLocalDpi xmlns:a14="http://schemas.microsoft.com/office/drawing/2010/main" val="0"/>
              </a:ext>
            </a:extLst>
          </a:blip>
          <a:srcRect t="18554" b="3238"/>
          <a:stretch/>
        </p:blipFill>
        <p:spPr>
          <a:xfrm>
            <a:off x="20" y="2316480"/>
            <a:ext cx="3719729" cy="2208616"/>
          </a:xfrm>
          <a:prstGeom prst="rect">
            <a:avLst/>
          </a:prstGeom>
        </p:spPr>
      </p:pic>
      <p:pic>
        <p:nvPicPr>
          <p:cNvPr id="10" name="Picture 9" descr="A lake with trees and mountains in the background&#10;&#10;Description automatically generated with low confidence">
            <a:extLst>
              <a:ext uri="{FF2B5EF4-FFF2-40B4-BE49-F238E27FC236}">
                <a16:creationId xmlns:a16="http://schemas.microsoft.com/office/drawing/2014/main" id="{9664D553-C171-A343-8CCC-4EFF94BB30F7}"/>
              </a:ext>
            </a:extLst>
          </p:cNvPr>
          <p:cNvPicPr>
            <a:picLocks noChangeAspect="1"/>
          </p:cNvPicPr>
          <p:nvPr/>
        </p:nvPicPr>
        <p:blipFill rotWithShape="1">
          <a:blip r:embed="rId4">
            <a:extLst>
              <a:ext uri="{28A0092B-C50C-407E-A947-70E740481C1C}">
                <a14:useLocalDpi xmlns:a14="http://schemas.microsoft.com/office/drawing/2010/main" val="0"/>
              </a:ext>
            </a:extLst>
          </a:blip>
          <a:srcRect t="4352" r="-4" b="-4"/>
          <a:stretch/>
        </p:blipFill>
        <p:spPr>
          <a:xfrm>
            <a:off x="1" y="4616536"/>
            <a:ext cx="3719748" cy="2241464"/>
          </a:xfrm>
          <a:prstGeom prst="rect">
            <a:avLst/>
          </a:prstGeom>
        </p:spPr>
      </p:pic>
      <p:sp>
        <p:nvSpPr>
          <p:cNvPr id="13" name="TextBox 12">
            <a:extLst>
              <a:ext uri="{FF2B5EF4-FFF2-40B4-BE49-F238E27FC236}">
                <a16:creationId xmlns:a16="http://schemas.microsoft.com/office/drawing/2014/main" id="{A17E701F-3223-4623-A7E2-CC4A7963267D}"/>
              </a:ext>
            </a:extLst>
          </p:cNvPr>
          <p:cNvSpPr txBox="1"/>
          <p:nvPr/>
        </p:nvSpPr>
        <p:spPr>
          <a:xfrm>
            <a:off x="7820305" y="1674899"/>
            <a:ext cx="4174745" cy="4873612"/>
          </a:xfrm>
          <a:prstGeom prst="rect">
            <a:avLst/>
          </a:prstGeom>
        </p:spPr>
        <p:txBody>
          <a:bodyPr vert="horz" lIns="91440" tIns="45720" rIns="91440" bIns="45720" rtlCol="0" anchor="t">
            <a:noAutofit/>
          </a:bodyPr>
          <a:lstStyle/>
          <a:p>
            <a:pPr marL="285750" indent="-285750">
              <a:lnSpc>
                <a:spcPct val="90000"/>
              </a:lnSpc>
              <a:spcAft>
                <a:spcPts val="600"/>
              </a:spcAft>
              <a:buFont typeface="Arial" panose="020B0604020202020204" pitchFamily="34" charset="0"/>
              <a:buChar char="•"/>
            </a:pPr>
            <a:endParaRPr lang="en-US" sz="1600">
              <a:latin typeface="Iowan Old Style Roman" panose="02040602040506020204" pitchFamily="18" charset="77"/>
            </a:endParaRPr>
          </a:p>
        </p:txBody>
      </p:sp>
      <p:sp>
        <p:nvSpPr>
          <p:cNvPr id="3" name="TextBox 2">
            <a:extLst>
              <a:ext uri="{FF2B5EF4-FFF2-40B4-BE49-F238E27FC236}">
                <a16:creationId xmlns:a16="http://schemas.microsoft.com/office/drawing/2014/main" id="{F39DBA06-1090-6F7C-6313-9CAC500F5A29}"/>
              </a:ext>
            </a:extLst>
          </p:cNvPr>
          <p:cNvSpPr txBox="1"/>
          <p:nvPr/>
        </p:nvSpPr>
        <p:spPr>
          <a:xfrm>
            <a:off x="4130752" y="1592682"/>
            <a:ext cx="7594920" cy="5732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Iowan Old Style Roman" panose="02040602040506020204"/>
                <a:cs typeface="Arial"/>
              </a:rPr>
              <a:t>Rocky Reach AVA consists of crystalline basement rocks which are silica rich due to the mica and quartz minerals.  This is in contrast to the existing Columbia Valley AVA which is 95% basalt. ​</a:t>
            </a:r>
          </a:p>
          <a:p>
            <a:pPr marL="285750" indent="-285750">
              <a:buFont typeface="Arial"/>
              <a:buChar char="•"/>
            </a:pPr>
            <a:endParaRPr lang="en-US" dirty="0">
              <a:latin typeface="Iowan Old Style Roman" panose="02040602040506020204"/>
              <a:cs typeface="Arial"/>
            </a:endParaRPr>
          </a:p>
          <a:p>
            <a:pPr marL="285750" indent="-285750">
              <a:buFont typeface="Arial"/>
              <a:buChar char="•"/>
            </a:pPr>
            <a:r>
              <a:rPr lang="en-US" dirty="0">
                <a:latin typeface="Iowan Old Style Roman" panose="02040602040506020204"/>
                <a:cs typeface="Arial"/>
              </a:rPr>
              <a:t>The soils are formed from wind-deposited sand and silt overlying cobblestone gravel, and sand deposited by ice-aged floods.  The stony surfaces warm quickly, and the hot stones radiate and retain daytime heat to the vines and promote faster and more complete ripening.  </a:t>
            </a:r>
          </a:p>
          <a:p>
            <a:pPr marL="285750" indent="-285750">
              <a:buFont typeface="Arial"/>
              <a:buChar char="•"/>
            </a:pPr>
            <a:endParaRPr lang="en-US" dirty="0">
              <a:latin typeface="Iowan Old Style Roman" panose="02040602040506020204"/>
              <a:cs typeface="Arial"/>
            </a:endParaRPr>
          </a:p>
          <a:p>
            <a:pPr marL="285750" indent="-285750">
              <a:buFont typeface="Arial"/>
              <a:buChar char="•"/>
            </a:pPr>
            <a:r>
              <a:rPr lang="en-US" dirty="0">
                <a:latin typeface="Iowan Old Style Roman" panose="02040602040506020204"/>
                <a:cs typeface="Arial"/>
              </a:rPr>
              <a:t>​</a:t>
            </a:r>
            <a:r>
              <a:rPr lang="en-US" dirty="0">
                <a:latin typeface="Iowan Old Style Roman" panose="02040602040506020204"/>
                <a:cs typeface="Calibri"/>
              </a:rPr>
              <a:t>The gravels were deposited approximately 18,800 years ago by gigantic floods associated with the failure of a glacial ice dam and the subsequent draining of Glacial Lake Missoula in Western Montana and Okanagan glacier.  </a:t>
            </a:r>
          </a:p>
          <a:p>
            <a:pPr marL="285750" indent="-285750">
              <a:buFont typeface="Arial"/>
              <a:buChar char="•"/>
            </a:pPr>
            <a:endParaRPr lang="en-US" dirty="0">
              <a:latin typeface="Iowan Old Style Roman" panose="02040602040506020204"/>
              <a:cs typeface="Calibri"/>
            </a:endParaRPr>
          </a:p>
          <a:p>
            <a:pPr marL="285750" indent="-285750">
              <a:buFont typeface="Arial"/>
              <a:buChar char="•"/>
            </a:pPr>
            <a:r>
              <a:rPr lang="en-US" dirty="0">
                <a:latin typeface="Iowan Old Style Roman" panose="02040602040506020204"/>
                <a:cs typeface="Calibri"/>
              </a:rPr>
              <a:t>Summary: The climate within Rocky Reach is ideal for grape growing as the elevations are low allowing for a warmer and longer growing season more than 150 days. Higher quality fruit creates the opportunity for even better wines.  </a:t>
            </a:r>
            <a:endParaRPr lang="en-US" dirty="0">
              <a:latin typeface="Iowan Old Style Roman" panose="02040602040506020204"/>
              <a:ea typeface="+mn-lt"/>
              <a:cs typeface="+mn-lt"/>
            </a:endParaRPr>
          </a:p>
          <a:p>
            <a:pPr marL="285750" indent="-285750">
              <a:lnSpc>
                <a:spcPct val="90000"/>
              </a:lnSpc>
              <a:spcBef>
                <a:spcPts val="1000"/>
              </a:spcBef>
              <a:buFont typeface="Arial"/>
              <a:buChar char="•"/>
            </a:pPr>
            <a:endParaRPr lang="en-US" dirty="0">
              <a:ea typeface="+mn-lt"/>
              <a:cs typeface="+mn-lt"/>
            </a:endParaRPr>
          </a:p>
          <a:p>
            <a:pPr>
              <a:buChar char="•"/>
            </a:pPr>
            <a:endParaRPr lang="en-US" dirty="0">
              <a:cs typeface="Arial"/>
            </a:endParaRPr>
          </a:p>
        </p:txBody>
      </p:sp>
    </p:spTree>
    <p:extLst>
      <p:ext uri="{BB962C8B-B14F-4D97-AF65-F5344CB8AC3E}">
        <p14:creationId xmlns:p14="http://schemas.microsoft.com/office/powerpoint/2010/main" val="60683184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1235</Words>
  <Application>Microsoft Macintosh PowerPoint</Application>
  <PresentationFormat>Widescreen</PresentationFormat>
  <Paragraphs>71</Paragraphs>
  <Slides>14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Arial,Sans-Serif</vt:lpstr>
      <vt:lpstr>Calibri</vt:lpstr>
      <vt:lpstr>Calibri Light</vt:lpstr>
      <vt:lpstr>Iowan Old Style</vt:lpstr>
      <vt:lpstr>IOWAN OLD STYLE ROMAN</vt:lpstr>
      <vt:lpstr>IOWAN OLD STYLE ROMAN</vt:lpstr>
      <vt:lpstr>Optima</vt:lpstr>
      <vt:lpstr>Roboto</vt:lpstr>
      <vt:lpstr>Office Theme</vt:lpstr>
      <vt:lpstr>PowerPoint Presentation</vt:lpstr>
      <vt:lpstr>OUR STORY</vt:lpstr>
      <vt:lpstr>THE “WHERE” OF ROCKY POND ESTATE WINERY</vt:lpstr>
      <vt:lpstr>THE PEOPLE BEHIND THE WINE</vt:lpstr>
      <vt:lpstr>COMMITMENT TO SUSTAINABILITY </vt:lpstr>
      <vt:lpstr>A NEW CHAPTER FOR WA</vt:lpstr>
      <vt:lpstr>A NEW CHAPTER FOR ROCKY POND</vt:lpstr>
      <vt:lpstr> ROCKY REACH AVA GEOGRAPHY</vt:lpstr>
      <vt:lpstr> ROCKY REACH AVA GEOLOGY </vt:lpstr>
      <vt:lpstr>OUR FLAGSHIP VINEYARD</vt:lpstr>
      <vt:lpstr>PowerPoint Presentation</vt:lpstr>
      <vt:lpstr>PowerPoint Presentation</vt:lpstr>
      <vt:lpstr>COME VISIT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Byrd</dc:creator>
  <cp:lastModifiedBy>Danielle DeBoe</cp:lastModifiedBy>
  <cp:revision>31</cp:revision>
  <dcterms:created xsi:type="dcterms:W3CDTF">2022-02-25T22:16:20Z</dcterms:created>
  <dcterms:modified xsi:type="dcterms:W3CDTF">2023-03-10T18:24:47Z</dcterms:modified>
</cp:coreProperties>
</file>